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81" r:id="rId8"/>
    <p:sldId id="259" r:id="rId9"/>
    <p:sldId id="282" r:id="rId10"/>
    <p:sldId id="296" r:id="rId11"/>
    <p:sldId id="263" r:id="rId12"/>
    <p:sldId id="283" r:id="rId13"/>
    <p:sldId id="264" r:id="rId14"/>
    <p:sldId id="298" r:id="rId15"/>
    <p:sldId id="284" r:id="rId16"/>
    <p:sldId id="285" r:id="rId17"/>
    <p:sldId id="286" r:id="rId18"/>
    <p:sldId id="265" r:id="rId19"/>
    <p:sldId id="287" r:id="rId20"/>
    <p:sldId id="288" r:id="rId21"/>
    <p:sldId id="303" r:id="rId22"/>
    <p:sldId id="267" r:id="rId23"/>
    <p:sldId id="293" r:id="rId24"/>
    <p:sldId id="266" r:id="rId25"/>
    <p:sldId id="268" r:id="rId26"/>
    <p:sldId id="269" r:id="rId27"/>
    <p:sldId id="289" r:id="rId28"/>
    <p:sldId id="292" r:id="rId29"/>
    <p:sldId id="299" r:id="rId30"/>
    <p:sldId id="290" r:id="rId31"/>
    <p:sldId id="270" r:id="rId32"/>
    <p:sldId id="271" r:id="rId33"/>
    <p:sldId id="291" r:id="rId34"/>
    <p:sldId id="274" r:id="rId35"/>
    <p:sldId id="275" r:id="rId36"/>
    <p:sldId id="278" r:id="rId37"/>
    <p:sldId id="301" r:id="rId38"/>
    <p:sldId id="279" r:id="rId39"/>
    <p:sldId id="300" r:id="rId40"/>
    <p:sldId id="294" r:id="rId41"/>
    <p:sldId id="280" r:id="rId42"/>
    <p:sldId id="302" r:id="rId43"/>
    <p:sldId id="295" r:id="rId44"/>
    <p:sldId id="272" r:id="rId45"/>
    <p:sldId id="273" r:id="rId46"/>
    <p:sldId id="297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929"/>
  </p:normalViewPr>
  <p:slideViewPr>
    <p:cSldViewPr>
      <p:cViewPr varScale="1">
        <p:scale>
          <a:sx n="72" d="100"/>
          <a:sy n="72" d="100"/>
        </p:scale>
        <p:origin x="7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5F6768-0609-42A3-9876-B4E79DBEB297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519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7119CA-5ED8-4782-B972-F095A65DDA01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0383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E215DA-4E1D-42DB-8B33-EC19F599D2EE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0405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4D0A4-B5DA-4EF9-9535-11670D6085A2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8094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908CFF-C525-45F6-A3E0-1D7732732D8E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7198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4F083-C211-4229-84E8-B1E37E49F44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7592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314460-685A-4427-A7B6-9993823D2B86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1534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63251-B7F1-4D31-8738-BDF0245E9A06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0420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C98F98-D80C-475A-A3CA-00D6F4E51E6D}" type="slidenum">
              <a:rPr lang="es-ES" altLang="es-ES"/>
              <a:pPr/>
              <a:t>‹#›</a:t>
            </a:fld>
            <a:endParaRPr lang="es-ES" altLang="es-ES"/>
          </a:p>
        </p:txBody>
      </p:sp>
      <p:pic>
        <p:nvPicPr>
          <p:cNvPr id="6" name="Picture 104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343915"/>
            <a:ext cx="16764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33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5D7E4-F7DE-4BE7-B78E-0293C2130BA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369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3E1623-9331-44DF-A91F-5AC4A35D4222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1362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AF36A18-36B0-4B26-82AD-B3158F50881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82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8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80.png"/><Relationship Id="rId5" Type="http://schemas.microsoft.com/office/2007/relationships/media" Target="../media/media5.mp4"/><Relationship Id="rId10" Type="http://schemas.openxmlformats.org/officeDocument/2006/relationships/image" Target="../media/image79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37.jpeg"/><Relationship Id="rId7" Type="http://schemas.openxmlformats.org/officeDocument/2006/relationships/image" Target="../media/image5.jpeg"/><Relationship Id="rId12" Type="http://schemas.openxmlformats.org/officeDocument/2006/relationships/image" Target="../media/image9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11" Type="http://schemas.openxmlformats.org/officeDocument/2006/relationships/image" Target="../media/image97.png"/><Relationship Id="rId5" Type="http://schemas.openxmlformats.org/officeDocument/2006/relationships/image" Target="../media/image74.jpeg"/><Relationship Id="rId10" Type="http://schemas.openxmlformats.org/officeDocument/2006/relationships/image" Target="../media/image96.png"/><Relationship Id="rId4" Type="http://schemas.openxmlformats.org/officeDocument/2006/relationships/image" Target="../media/image92.jpeg"/><Relationship Id="rId9" Type="http://schemas.openxmlformats.org/officeDocument/2006/relationships/image" Target="../media/image9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921" y="3799481"/>
            <a:ext cx="2567094" cy="1644972"/>
          </a:xfrm>
          <a:prstGeom prst="rect">
            <a:avLst/>
          </a:prstGeom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942824" y="1033070"/>
            <a:ext cx="35621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b="1" dirty="0">
                <a:latin typeface="Bookman Old Style" panose="02050604050505020204" pitchFamily="18" charset="0"/>
              </a:rPr>
              <a:t>En tu AMSTRAD CPC</a:t>
            </a:r>
            <a:endParaRPr lang="es-ES" dirty="0">
              <a:latin typeface="Bookman Old Style" panose="02050604050505020204" pitchFamily="18" charset="0"/>
            </a:endParaRPr>
          </a:p>
        </p:txBody>
      </p:sp>
      <p:pic>
        <p:nvPicPr>
          <p:cNvPr id="4099" name="Picture 3" descr="C:\juegos\amstrad\MISPROGRAMAS\8 bits de poder\web\8B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6878" y="5506274"/>
            <a:ext cx="6638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6"/>
                </a:solidFill>
                <a:latin typeface="Segoe Print" panose="02000600000000000000" pitchFamily="2" charset="0"/>
                <a:cs typeface="Calibri" panose="020F0502020204030204" pitchFamily="34" charset="0"/>
              </a:rPr>
              <a:t>8bitsdepoder.blogspot.com</a:t>
            </a:r>
          </a:p>
          <a:p>
            <a:r>
              <a:rPr lang="es-ES" sz="2800" dirty="0">
                <a:solidFill>
                  <a:schemeClr val="accent6"/>
                </a:solidFill>
                <a:latin typeface="Segoe Print" panose="02000600000000000000" pitchFamily="2" charset="0"/>
                <a:cs typeface="Calibri" panose="020F0502020204030204" pitchFamily="34" charset="0"/>
              </a:rPr>
              <a:t>http://github.com/jjaranda13/8bp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7" y="1641011"/>
            <a:ext cx="9114114" cy="365895"/>
          </a:xfrm>
          <a:prstGeom prst="rect">
            <a:avLst/>
          </a:prstGeom>
        </p:spPr>
      </p:pic>
      <p:pic>
        <p:nvPicPr>
          <p:cNvPr id="10" name="Picture 7" descr="C:\juegos\amstrad\MISPROGRAMAS\8 bits de poder\web\annunaki\annunaki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890" y="2530584"/>
            <a:ext cx="2740399" cy="17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screensh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45" y="2049377"/>
            <a:ext cx="2438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0" y="2129432"/>
            <a:ext cx="27432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 descr="C:\juegos\amstrad\MISPROGRAMAS\8 bits de poder\web\nibiru\nibiru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49" y="3136067"/>
            <a:ext cx="23622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70325" y="6515806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/>
              <a:t>29 Abril 2017</a:t>
            </a:r>
          </a:p>
        </p:txBody>
      </p:sp>
      <p:pic>
        <p:nvPicPr>
          <p:cNvPr id="17" name="Picture 10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" y="6266161"/>
            <a:ext cx="13716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2717" y="4833288"/>
            <a:ext cx="4434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Segoe Print" panose="02000600000000000000" pitchFamily="2" charset="0"/>
                <a:cs typeface="Calibri" panose="020F0502020204030204" pitchFamily="34" charset="0"/>
              </a:rPr>
              <a:t>Jose Javier Garcia Aranda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84968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4968" y="687116"/>
            <a:ext cx="8147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Ciclo de juego: conjunto de instrucciones que se ejecutan por cada fotograma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968" y="1518113"/>
            <a:ext cx="7067352" cy="533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922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148082" y="5717770"/>
            <a:ext cx="638175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4786257" y="5723744"/>
            <a:ext cx="638175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384968" y="703140"/>
            <a:ext cx="85264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altLang="es-ES" sz="2000" dirty="0">
                <a:latin typeface="Segoe Print" panose="02000600000000000000" pitchFamily="2" charset="0"/>
              </a:rPr>
              <a:t>Es reducir la complejidad computacional de orden N a orden 1, con astucia, imponiendo restricciones que no sean perceptibles, aparte del uso de comandos que afectan a varios </a:t>
            </a:r>
            <a:r>
              <a:rPr lang="es-ES" altLang="es-ES" sz="2000" dirty="0" err="1">
                <a:latin typeface="Segoe Print" panose="02000600000000000000" pitchFamily="2" charset="0"/>
              </a:rPr>
              <a:t>sprites</a:t>
            </a:r>
            <a:r>
              <a:rPr lang="es-ES" altLang="es-ES" sz="2000" dirty="0">
                <a:latin typeface="Segoe Print" panose="02000600000000000000" pitchFamily="2" charset="0"/>
              </a:rPr>
              <a:t>.</a:t>
            </a:r>
          </a:p>
        </p:txBody>
      </p:sp>
      <p:pic>
        <p:nvPicPr>
          <p:cNvPr id="11268" name="Picture 4" descr="C:\juegos\amstrad\MISPROGRAMAS\8 bits de poder\web\invaders\invad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17" y="1693420"/>
            <a:ext cx="2159449" cy="15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4968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4968" y="1693420"/>
            <a:ext cx="4097019" cy="150810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Segoe Print" panose="02000600000000000000" pitchFamily="2" charset="0"/>
              </a:rPr>
              <a:t>Escuadrones:</a:t>
            </a:r>
          </a:p>
          <a:p>
            <a:r>
              <a:rPr lang="es-ES" sz="1800" dirty="0"/>
              <a:t>|</a:t>
            </a:r>
            <a:r>
              <a:rPr lang="es-ES" sz="1800" dirty="0" err="1"/>
              <a:t>MOVERALL,dy,dx</a:t>
            </a:r>
            <a:r>
              <a:rPr lang="es-ES" sz="1800" dirty="0"/>
              <a:t> en lugar de |MOVER</a:t>
            </a:r>
          </a:p>
          <a:p>
            <a:r>
              <a:rPr lang="es-ES" sz="1800" dirty="0"/>
              <a:t>|AUTOALL en lugar de |AUTO</a:t>
            </a:r>
          </a:p>
          <a:p>
            <a:r>
              <a:rPr lang="es-ES" sz="1800" dirty="0"/>
              <a:t>|COLSPALL en lugar de |COLSP</a:t>
            </a:r>
          </a:p>
          <a:p>
            <a:r>
              <a:rPr lang="es-ES" sz="1800" dirty="0"/>
              <a:t>|ROUTEALL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9727" y="4233157"/>
            <a:ext cx="868128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sz="1800" b="1" dirty="0">
                <a:latin typeface="Segoe Print" panose="02000600000000000000" pitchFamily="2" charset="0"/>
              </a:rPr>
              <a:t>Ejecución de una sola lógica</a:t>
            </a:r>
          </a:p>
          <a:p>
            <a:pPr marL="342900" indent="-342900">
              <a:buFontTx/>
              <a:buChar char="-"/>
            </a:pPr>
            <a:r>
              <a:rPr lang="es-ES" sz="1800" dirty="0">
                <a:latin typeface="Segoe Print" panose="02000600000000000000" pitchFamily="2" charset="0"/>
              </a:rPr>
              <a:t>En cada ciclo de juego ejecutar la “Inteligencia” de un solo enemigo</a:t>
            </a:r>
          </a:p>
          <a:p>
            <a:pPr marL="342900" indent="-342900">
              <a:buFontTx/>
              <a:buChar char="-"/>
            </a:pPr>
            <a:r>
              <a:rPr lang="es-ES" sz="1800" dirty="0">
                <a:latin typeface="Segoe Print" panose="02000600000000000000" pitchFamily="2" charset="0"/>
              </a:rPr>
              <a:t>En juegos de laberintos podemos adaptar el mapa a la inteligencia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60" y="5505497"/>
            <a:ext cx="1408808" cy="11775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447074" y="5546849"/>
            <a:ext cx="1406631" cy="1136160"/>
            <a:chOff x="1460534" y="5733256"/>
            <a:chExt cx="655034" cy="533400"/>
          </a:xfrm>
        </p:grpSpPr>
        <p:sp>
          <p:nvSpPr>
            <p:cNvPr id="4" name="Rectangle 3"/>
            <p:cNvSpPr/>
            <p:nvPr/>
          </p:nvSpPr>
          <p:spPr>
            <a:xfrm>
              <a:off x="1460534" y="5733256"/>
              <a:ext cx="7219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43741" y="5733256"/>
              <a:ext cx="7219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26618" y="5733256"/>
              <a:ext cx="7219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09825" y="5733256"/>
              <a:ext cx="7219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4085" y="5733256"/>
              <a:ext cx="7219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77292" y="5733256"/>
              <a:ext cx="7219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0169" y="5733256"/>
              <a:ext cx="7219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43376" y="5733256"/>
              <a:ext cx="7219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87705" y="5172393"/>
            <a:ext cx="160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01234567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86256" y="5177938"/>
            <a:ext cx="638175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/>
          <p:cNvSpPr/>
          <p:nvPr/>
        </p:nvSpPr>
        <p:spPr>
          <a:xfrm>
            <a:off x="4786256" y="6250941"/>
            <a:ext cx="638175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angle 24"/>
          <p:cNvSpPr/>
          <p:nvPr/>
        </p:nvSpPr>
        <p:spPr>
          <a:xfrm>
            <a:off x="5419925" y="5717541"/>
            <a:ext cx="638175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/>
          <p:cNvSpPr/>
          <p:nvPr/>
        </p:nvSpPr>
        <p:spPr>
          <a:xfrm>
            <a:off x="3514414" y="5723744"/>
            <a:ext cx="638175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/>
          <p:cNvSpPr/>
          <p:nvPr/>
        </p:nvSpPr>
        <p:spPr>
          <a:xfrm>
            <a:off x="4144145" y="5184599"/>
            <a:ext cx="638175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/>
          <p:cNvSpPr/>
          <p:nvPr/>
        </p:nvSpPr>
        <p:spPr>
          <a:xfrm>
            <a:off x="3499020" y="5177938"/>
            <a:ext cx="638175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angle 28"/>
          <p:cNvSpPr/>
          <p:nvPr/>
        </p:nvSpPr>
        <p:spPr>
          <a:xfrm>
            <a:off x="3505970" y="6273326"/>
            <a:ext cx="638175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angle 29"/>
          <p:cNvSpPr/>
          <p:nvPr/>
        </p:nvSpPr>
        <p:spPr>
          <a:xfrm>
            <a:off x="4158235" y="6273326"/>
            <a:ext cx="638175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angle 30"/>
          <p:cNvSpPr/>
          <p:nvPr/>
        </p:nvSpPr>
        <p:spPr>
          <a:xfrm>
            <a:off x="5434585" y="5177938"/>
            <a:ext cx="638175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 31"/>
          <p:cNvSpPr/>
          <p:nvPr/>
        </p:nvSpPr>
        <p:spPr>
          <a:xfrm>
            <a:off x="5427255" y="6247689"/>
            <a:ext cx="638175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30" y="5731283"/>
            <a:ext cx="614038" cy="5132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1344" y="5085184"/>
            <a:ext cx="699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atin typeface="Freestyle Script" panose="030804020302050B0404" pitchFamily="66" charset="0"/>
                <a:cs typeface="Consolas" panose="020B0609020204030204" pitchFamily="49" charset="0"/>
              </a:rPr>
              <a:t>t = 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00192" y="5226010"/>
            <a:ext cx="989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latin typeface="Freestyle Script" panose="030804020302050B0404" pitchFamily="66" charset="0"/>
                <a:cs typeface="Consolas" panose="020B0609020204030204" pitchFamily="49" charset="0"/>
              </a:defRPr>
            </a:lvl1pPr>
          </a:lstStyle>
          <a:p>
            <a:r>
              <a:rPr lang="es-ES" sz="4400" dirty="0"/>
              <a:t>t = 5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57" y="5736089"/>
            <a:ext cx="614038" cy="513226"/>
          </a:xfrm>
          <a:prstGeom prst="rect">
            <a:avLst/>
          </a:prstGeom>
        </p:spPr>
      </p:pic>
      <p:sp>
        <p:nvSpPr>
          <p:cNvPr id="11" name="Freeform: Shape 10"/>
          <p:cNvSpPr/>
          <p:nvPr/>
        </p:nvSpPr>
        <p:spPr>
          <a:xfrm>
            <a:off x="4426857" y="5369409"/>
            <a:ext cx="653143" cy="609600"/>
          </a:xfrm>
          <a:custGeom>
            <a:avLst/>
            <a:gdLst>
              <a:gd name="connsiteX0" fmla="*/ 0 w 653143"/>
              <a:gd name="connsiteY0" fmla="*/ 609600 h 609600"/>
              <a:gd name="connsiteX1" fmla="*/ 653143 w 653143"/>
              <a:gd name="connsiteY1" fmla="*/ 609600 h 609600"/>
              <a:gd name="connsiteX2" fmla="*/ 653143 w 653143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609600">
                <a:moveTo>
                  <a:pt x="0" y="609600"/>
                </a:moveTo>
                <a:lnTo>
                  <a:pt x="653143" y="609600"/>
                </a:lnTo>
                <a:lnTo>
                  <a:pt x="653143" y="0"/>
                </a:ln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angle 33"/>
          <p:cNvSpPr/>
          <p:nvPr/>
        </p:nvSpPr>
        <p:spPr>
          <a:xfrm>
            <a:off x="492159" y="5546849"/>
            <a:ext cx="1645273" cy="1136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TextBox 39"/>
          <p:cNvSpPr txBox="1"/>
          <p:nvPr/>
        </p:nvSpPr>
        <p:spPr>
          <a:xfrm>
            <a:off x="396574" y="3268475"/>
            <a:ext cx="864444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ES" sz="1800" b="1" dirty="0">
                <a:latin typeface="Segoe Print" panose="02000600000000000000" pitchFamily="2" charset="0"/>
              </a:rPr>
              <a:t>Ejecución de menos comprobaciones</a:t>
            </a:r>
          </a:p>
          <a:p>
            <a:pPr marL="342900" indent="-342900">
              <a:buFontTx/>
              <a:buChar char="-"/>
            </a:pPr>
            <a:r>
              <a:rPr lang="es-ES" sz="1800" dirty="0">
                <a:latin typeface="Segoe Print" panose="02000600000000000000" pitchFamily="2" charset="0"/>
              </a:rPr>
              <a:t>En cada ciclo de juego ejecutar un subconjunto de comprobaciones</a:t>
            </a:r>
          </a:p>
          <a:p>
            <a:pPr marL="342900" indent="-342900">
              <a:buFontTx/>
              <a:buChar char="-"/>
            </a:pPr>
            <a:r>
              <a:rPr lang="es-ES" sz="1800" dirty="0">
                <a:latin typeface="Segoe Print" panose="02000600000000000000" pitchFamily="2" charset="0"/>
              </a:rPr>
              <a:t>Todas las comprobaciones tardarán varios </a:t>
            </a:r>
            <a:r>
              <a:rPr lang="es-ES" sz="1800" dirty="0" err="1">
                <a:latin typeface="Segoe Print" panose="02000600000000000000" pitchFamily="2" charset="0"/>
              </a:rPr>
              <a:t>frames</a:t>
            </a:r>
            <a:r>
              <a:rPr lang="es-ES" sz="1800" dirty="0">
                <a:latin typeface="Segoe Print" panose="02000600000000000000" pitchFamily="2" charset="0"/>
              </a:rPr>
              <a:t> pero no importa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237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33" y="1263514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3533" y="301389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528" y="1842201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3528" y="2420888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6" y="361712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5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3526" y="422035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6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0273" y="479952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7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música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3076" y="540275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8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0" y="552346"/>
            <a:ext cx="552450" cy="51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82" y="128609"/>
            <a:ext cx="695325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35" y="480741"/>
            <a:ext cx="710501" cy="765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44" y="678104"/>
            <a:ext cx="464804" cy="5810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26" y="767020"/>
            <a:ext cx="679263" cy="4981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55" y="186717"/>
            <a:ext cx="881606" cy="4913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651" y="461032"/>
            <a:ext cx="4355332" cy="5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28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6" name="Picture 5" descr="directorios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268760"/>
            <a:ext cx="3340833" cy="32403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3" y="799182"/>
            <a:ext cx="1796646" cy="4695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607" y="2698563"/>
            <a:ext cx="1638300" cy="1323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5545" y="4859931"/>
            <a:ext cx="8588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En </a:t>
            </a:r>
            <a:r>
              <a:rPr lang="es-ES" dirty="0" err="1">
                <a:latin typeface="Segoe Print" panose="02000600000000000000" pitchFamily="2" charset="0"/>
              </a:rPr>
              <a:t>windows</a:t>
            </a:r>
            <a:r>
              <a:rPr lang="es-ES" dirty="0">
                <a:latin typeface="Segoe Print" panose="02000600000000000000" pitchFamily="2" charset="0"/>
              </a:rPr>
              <a:t> tienes muchos ficheros pero tras </a:t>
            </a:r>
            <a:r>
              <a:rPr lang="es-ES" b="1" dirty="0">
                <a:latin typeface="Segoe Print" panose="02000600000000000000" pitchFamily="2" charset="0"/>
              </a:rPr>
              <a:t>ensamblar</a:t>
            </a:r>
            <a:r>
              <a:rPr lang="es-ES" dirty="0">
                <a:latin typeface="Segoe Print" panose="02000600000000000000" pitchFamily="2" charset="0"/>
              </a:rPr>
              <a:t>, sólo </a:t>
            </a:r>
            <a:r>
              <a:rPr lang="es-ES" dirty="0" err="1">
                <a:latin typeface="Segoe Print" panose="02000600000000000000" pitchFamily="2" charset="0"/>
              </a:rPr>
              <a:t>tendras</a:t>
            </a:r>
            <a:r>
              <a:rPr lang="es-ES" dirty="0">
                <a:latin typeface="Segoe Print" panose="02000600000000000000" pitchFamily="2" charset="0"/>
              </a:rPr>
              <a:t> que salvar 5 ficheros en el </a:t>
            </a:r>
            <a:r>
              <a:rPr lang="es-ES" dirty="0" err="1">
                <a:latin typeface="Segoe Print" panose="02000600000000000000" pitchFamily="2" charset="0"/>
              </a:rPr>
              <a:t>Amstrad</a:t>
            </a:r>
            <a:endParaRPr lang="es-ES" dirty="0">
              <a:latin typeface="Segoe Print" panose="020006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7824" y="1206036"/>
            <a:ext cx="5862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No tienes que saber ensamblador pero necesitas saber lo que significa “</a:t>
            </a:r>
            <a:r>
              <a:rPr lang="es-ES" b="1" dirty="0">
                <a:latin typeface="Segoe Print" panose="02000600000000000000" pitchFamily="2" charset="0"/>
              </a:rPr>
              <a:t>ensamblar</a:t>
            </a:r>
            <a:r>
              <a:rPr lang="es-ES" dirty="0">
                <a:latin typeface="Segoe Print" panose="02000600000000000000" pitchFamily="2" charset="0"/>
              </a:rPr>
              <a:t>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3" name="Picture 2" descr="asm_todo_v2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687116"/>
            <a:ext cx="8526463" cy="61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9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5" y="4293096"/>
            <a:ext cx="6480720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 MEMORY 25999</a:t>
            </a:r>
          </a:p>
          <a:p>
            <a:pPr algn="just">
              <a:spcAft>
                <a:spcPts val="0"/>
              </a:spcAft>
            </a:pP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 LOAD “!imagen.scr”,&amp;C000</a:t>
            </a:r>
          </a:p>
          <a:p>
            <a:pPr algn="just">
              <a:spcAft>
                <a:spcPts val="0"/>
              </a:spcAft>
            </a:pP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 LOAD "!8bp.lib"    </a:t>
            </a:r>
          </a:p>
          <a:p>
            <a:pPr algn="just">
              <a:spcAft>
                <a:spcPts val="0"/>
              </a:spcAft>
            </a:pP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30 LOAD "!</a:t>
            </a:r>
            <a:r>
              <a:rPr lang="en-GB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music.bin</a:t>
            </a: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   </a:t>
            </a:r>
            <a:endParaRPr lang="es-ES" sz="20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40 LOAD "!</a:t>
            </a:r>
            <a:r>
              <a:rPr lang="en-U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sprites.bin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  </a:t>
            </a:r>
            <a:endParaRPr lang="es-ES" sz="20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45 LOAD “!</a:t>
            </a: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maps.bin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”: REM esto solo si tu juego tiene mapas</a:t>
            </a:r>
          </a:p>
          <a:p>
            <a:pPr algn="just">
              <a:spcAft>
                <a:spcPts val="0"/>
              </a:spcAft>
            </a:pP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50 RUN "!</a:t>
            </a: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tujuego.bas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</a:t>
            </a:r>
          </a:p>
        </p:txBody>
      </p:sp>
      <p:pic>
        <p:nvPicPr>
          <p:cNvPr id="32770" name="Picture 2" descr="Resultado de imagen de cinta caset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778004"/>
            <a:ext cx="2911443" cy="19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sultado de imagen de disco 3&quot; amtr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0" y="836712"/>
            <a:ext cx="14287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35165" y="774938"/>
            <a:ext cx="37257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Tu juego en 5 ficheros: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Print" panose="02000600000000000000" pitchFamily="2" charset="0"/>
              </a:rPr>
              <a:t>Loader.bas</a:t>
            </a:r>
            <a:endParaRPr lang="es-ES" dirty="0">
              <a:latin typeface="Segoe Print" panose="02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0070C0"/>
                </a:solidFill>
                <a:latin typeface="Segoe Print" panose="02000600000000000000" pitchFamily="2" charset="0"/>
              </a:rPr>
              <a:t>Imagen.scr</a:t>
            </a:r>
            <a:endParaRPr lang="es-ES" dirty="0">
              <a:solidFill>
                <a:srgbClr val="0070C0"/>
              </a:solidFill>
              <a:latin typeface="Segoe Print" panose="02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Segoe Print" panose="02000600000000000000" pitchFamily="2" charset="0"/>
              </a:rPr>
              <a:t>8bp.lib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Print" panose="02000600000000000000" pitchFamily="2" charset="0"/>
              </a:rPr>
              <a:t>Music.bin</a:t>
            </a:r>
            <a:endParaRPr lang="es-ES" dirty="0">
              <a:latin typeface="Segoe Print" panose="02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Print" panose="02000600000000000000" pitchFamily="2" charset="0"/>
              </a:rPr>
              <a:t>Sprites.bin</a:t>
            </a:r>
            <a:endParaRPr lang="es-ES" dirty="0">
              <a:latin typeface="Segoe Print" panose="02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0070C0"/>
                </a:solidFill>
                <a:latin typeface="Segoe Print" panose="02000600000000000000" pitchFamily="2" charset="0"/>
              </a:rPr>
              <a:t>Maps.bin</a:t>
            </a:r>
            <a:endParaRPr lang="es-ES" dirty="0">
              <a:solidFill>
                <a:srgbClr val="0070C0"/>
              </a:solidFill>
              <a:latin typeface="Segoe Print" panose="02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Segoe Print" panose="02000600000000000000" pitchFamily="2" charset="0"/>
              </a:rPr>
              <a:t>tujuego.bas</a:t>
            </a:r>
            <a:endParaRPr lang="es-ES" dirty="0">
              <a:latin typeface="Segoe Print" panose="020006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3844503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Segoe Print" panose="02000600000000000000" pitchFamily="2" charset="0"/>
              </a:rPr>
              <a:t>Loader.bas</a:t>
            </a:r>
            <a:endParaRPr lang="es-ES" dirty="0">
              <a:latin typeface="Segoe Print" panose="020006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6757" y="2627412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Salva todo en orden!</a:t>
            </a:r>
          </a:p>
        </p:txBody>
      </p:sp>
    </p:spTree>
    <p:extLst>
      <p:ext uri="{BB962C8B-B14F-4D97-AF65-F5344CB8AC3E}">
        <p14:creationId xmlns:p14="http://schemas.microsoft.com/office/powerpoint/2010/main" val="9531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19773"/>
            <a:ext cx="5544616" cy="608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3848" y="4077072"/>
            <a:ext cx="5755642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Save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“</a:t>
            </a: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loader.bas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</a:p>
          <a:p>
            <a:pPr algn="just">
              <a:spcAft>
                <a:spcPts val="0"/>
              </a:spcAft>
            </a:pP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Save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“imagen.scr”,b,16000,16384 : rem  por ejemplo</a:t>
            </a:r>
          </a:p>
          <a:p>
            <a:pPr algn="just">
              <a:spcAft>
                <a:spcPts val="0"/>
              </a:spcAft>
            </a:pP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Save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“8bp.lib”,b,26000,6250</a:t>
            </a:r>
          </a:p>
          <a:p>
            <a:pPr algn="just">
              <a:spcAft>
                <a:spcPts val="0"/>
              </a:spcAft>
            </a:pP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Save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“Music.bin”,b,32250,1250</a:t>
            </a:r>
          </a:p>
          <a:p>
            <a:pPr algn="just">
              <a:spcAft>
                <a:spcPts val="0"/>
              </a:spcAft>
            </a:pP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Save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“sprites.bin”,b,33500,8540</a:t>
            </a:r>
          </a:p>
          <a:p>
            <a:pPr algn="just">
              <a:spcAft>
                <a:spcPts val="0"/>
              </a:spcAft>
            </a:pP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Save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“maps.bin”,b,25000,1000</a:t>
            </a:r>
          </a:p>
          <a:p>
            <a:pPr algn="just">
              <a:spcAft>
                <a:spcPts val="0"/>
              </a:spcAft>
            </a:pP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Save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“</a:t>
            </a:r>
            <a:r>
              <a:rPr lang="es-E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tujuego.bas</a:t>
            </a:r>
            <a:r>
              <a:rPr lang="es-E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</a:p>
        </p:txBody>
      </p:sp>
      <p:pic>
        <p:nvPicPr>
          <p:cNvPr id="5" name="Picture 4" descr="Resultado de imagen de disco 3&quot; amtr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67" y="2077452"/>
            <a:ext cx="14287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de cinta caset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12" y="807909"/>
            <a:ext cx="1937096" cy="126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19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237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33" y="1263514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3533" y="3013893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528" y="1842201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3528" y="2420888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6" y="361712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5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3526" y="422035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6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0273" y="479952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7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música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3076" y="540275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8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0" y="552346"/>
            <a:ext cx="552450" cy="51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82" y="128609"/>
            <a:ext cx="695325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35" y="480741"/>
            <a:ext cx="710501" cy="765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44" y="678104"/>
            <a:ext cx="464804" cy="5810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26" y="767020"/>
            <a:ext cx="679263" cy="4981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55" y="186717"/>
            <a:ext cx="881606" cy="4913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651" y="461032"/>
            <a:ext cx="4355332" cy="5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0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juegos\amstrad\MISPROGRAMAS\8 bits de poder\web\v21\imagenes\simetr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" y="4956820"/>
            <a:ext cx="37719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774030"/>
            <a:ext cx="53911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923935"/>
            <a:ext cx="5030823" cy="33126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dit09_0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704" y="1440850"/>
            <a:ext cx="4680520" cy="5417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2283" y="3924349"/>
            <a:ext cx="364369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8721" y="1219249"/>
            <a:ext cx="25431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9512" y="563317"/>
            <a:ext cx="8526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latin typeface="Segoe Print" panose="02000600000000000000" pitchFamily="2" charset="0"/>
              </a:rPr>
              <a:t>Los </a:t>
            </a:r>
            <a:r>
              <a:rPr lang="es-ES" sz="1800" dirty="0" err="1">
                <a:latin typeface="Segoe Print" panose="02000600000000000000" pitchFamily="2" charset="0"/>
              </a:rPr>
              <a:t>sprites</a:t>
            </a:r>
            <a:r>
              <a:rPr lang="es-ES" sz="1800" dirty="0">
                <a:latin typeface="Segoe Print" panose="02000600000000000000" pitchFamily="2" charset="0"/>
              </a:rPr>
              <a:t> los guardamos en </a:t>
            </a:r>
            <a:r>
              <a:rPr lang="es-ES" sz="1800" b="1" dirty="0">
                <a:latin typeface="Segoe Print" panose="02000600000000000000" pitchFamily="2" charset="0"/>
              </a:rPr>
              <a:t>images.asm</a:t>
            </a:r>
          </a:p>
          <a:p>
            <a:r>
              <a:rPr lang="es-ES" sz="1800" b="1" dirty="0">
                <a:latin typeface="Segoe Print" panose="02000600000000000000" pitchFamily="2" charset="0"/>
              </a:rPr>
              <a:t>SPEDIT</a:t>
            </a:r>
            <a:r>
              <a:rPr lang="es-ES" sz="1800" dirty="0">
                <a:latin typeface="Segoe Print" panose="02000600000000000000" pitchFamily="2" charset="0"/>
              </a:rPr>
              <a:t>: Para hacer </a:t>
            </a:r>
            <a:r>
              <a:rPr lang="es-ES" sz="1800" dirty="0" err="1">
                <a:latin typeface="Segoe Print" panose="02000600000000000000" pitchFamily="2" charset="0"/>
              </a:rPr>
              <a:t>reload</a:t>
            </a:r>
            <a:r>
              <a:rPr lang="es-ES" sz="1800" dirty="0">
                <a:latin typeface="Segoe Print" panose="02000600000000000000" pitchFamily="2" charset="0"/>
              </a:rPr>
              <a:t> y seguir editándolos debemos comentar ancho y alto y ensamblar en la dirección 24000</a:t>
            </a:r>
          </a:p>
        </p:txBody>
      </p:sp>
    </p:spTree>
    <p:extLst>
      <p:ext uri="{BB962C8B-B14F-4D97-AF65-F5344CB8AC3E}">
        <p14:creationId xmlns:p14="http://schemas.microsoft.com/office/powerpoint/2010/main" val="93170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237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33" y="1263514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sz="2400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3533" y="301389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528" y="1842201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3528" y="2420888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6" y="361712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5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3526" y="422035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6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0273" y="479952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7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música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3076" y="540275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8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0" y="552346"/>
            <a:ext cx="552450" cy="51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82" y="128609"/>
            <a:ext cx="695325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35" y="480741"/>
            <a:ext cx="710501" cy="765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44" y="678104"/>
            <a:ext cx="464804" cy="5810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26" y="767020"/>
            <a:ext cx="679263" cy="4981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55" y="186717"/>
            <a:ext cx="881606" cy="4913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651" y="461032"/>
            <a:ext cx="4355332" cy="5555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4"/>
            <a:ext cx="415798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con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sobreescritura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4689" y="764704"/>
            <a:ext cx="4351286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1" y="3393604"/>
            <a:ext cx="4847617" cy="3461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2416" y="3635089"/>
            <a:ext cx="3937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latin typeface="Segoe Print" panose="02000600000000000000" pitchFamily="2" charset="0"/>
              </a:rPr>
              <a:t>9 colores en total: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Segoe Print" panose="02000600000000000000" pitchFamily="2" charset="0"/>
              </a:rPr>
              <a:t>2 de fondo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Segoe Print" panose="02000600000000000000" pitchFamily="2" charset="0"/>
              </a:rPr>
              <a:t>7 para </a:t>
            </a:r>
            <a:r>
              <a:rPr lang="es-ES" sz="1800" dirty="0" err="1">
                <a:latin typeface="Segoe Print" panose="02000600000000000000" pitchFamily="2" charset="0"/>
              </a:rPr>
              <a:t>sprites</a:t>
            </a:r>
            <a:r>
              <a:rPr lang="es-ES" sz="1800" dirty="0">
                <a:latin typeface="Segoe Print" panose="02000600000000000000" pitchFamily="2" charset="0"/>
              </a:rPr>
              <a:t> (en realidad 8 pero uno -000- significa transparencia)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1800" dirty="0">
                <a:latin typeface="Segoe Print" panose="02000600000000000000" pitchFamily="2" charset="0"/>
              </a:rPr>
              <a:t>Los elementos ornamentales pueden usar los 9.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55776" y="5805264"/>
            <a:ext cx="2520280" cy="1052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3319" y="5758982"/>
            <a:ext cx="9334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90496" y="6490703"/>
            <a:ext cx="332295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29726" y="2063018"/>
            <a:ext cx="16700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664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con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sobreescritura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060848"/>
            <a:ext cx="6349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110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62501" y="2060848"/>
            <a:ext cx="3385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3" y="1116298"/>
            <a:ext cx="6463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3914" y="1116297"/>
            <a:ext cx="3385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01009" y="1118934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=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8799" y="1116297"/>
            <a:ext cx="889065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3542789" y="1116296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Color de fondo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6698" y="2060844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Segoe Print" panose="02000600000000000000" pitchFamily="2" charset="0"/>
              </a:defRPr>
            </a:lvl1pPr>
          </a:lstStyle>
          <a:p>
            <a:r>
              <a:rPr lang="es-ES" dirty="0"/>
              <a:t>Color de </a:t>
            </a:r>
            <a:r>
              <a:rPr lang="es-ES" dirty="0" err="1"/>
              <a:t>sprite</a:t>
            </a:r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2101009" y="206348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=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58799" y="2060844"/>
            <a:ext cx="889065" cy="4616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664592" y="3178444"/>
            <a:ext cx="349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Fondo OR </a:t>
            </a:r>
            <a:r>
              <a:rPr lang="es-ES" dirty="0" err="1"/>
              <a:t>sprite</a:t>
            </a:r>
            <a:r>
              <a:rPr lang="es-ES" dirty="0"/>
              <a:t> = 1101  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59267" y="3175806"/>
            <a:ext cx="889065" cy="4616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6372200" y="90872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Paleta ejemplo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2200" y="1338708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0000 =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45724" y="1465752"/>
            <a:ext cx="608432" cy="2075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extBox 18"/>
          <p:cNvSpPr txBox="1"/>
          <p:nvPr/>
        </p:nvSpPr>
        <p:spPr>
          <a:xfrm>
            <a:off x="6372200" y="172622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0001 =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45724" y="1853268"/>
            <a:ext cx="608432" cy="2075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angle 21"/>
          <p:cNvSpPr/>
          <p:nvPr/>
        </p:nvSpPr>
        <p:spPr>
          <a:xfrm>
            <a:off x="7445724" y="2283256"/>
            <a:ext cx="608432" cy="2075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22"/>
          <p:cNvSpPr txBox="1"/>
          <p:nvPr/>
        </p:nvSpPr>
        <p:spPr>
          <a:xfrm>
            <a:off x="6372200" y="2543728"/>
            <a:ext cx="1115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1101 =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45724" y="2670772"/>
            <a:ext cx="608432" cy="20757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6338412" y="2145585"/>
            <a:ext cx="1115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1100 =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9254" y="2752198"/>
            <a:ext cx="3905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latin typeface="Segoe Print" panose="02000600000000000000" pitchFamily="2" charset="0"/>
              </a:defRPr>
            </a:lvl1pPr>
          </a:lstStyle>
          <a:p>
            <a:r>
              <a:rPr lang="es-ES" dirty="0"/>
              <a:t>Cuando el </a:t>
            </a:r>
            <a:r>
              <a:rPr lang="es-ES" dirty="0" err="1"/>
              <a:t>sprite</a:t>
            </a:r>
            <a:r>
              <a:rPr lang="es-ES" dirty="0"/>
              <a:t> se imprime: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9254" y="3889521"/>
            <a:ext cx="380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Segoe Print" panose="02000600000000000000" pitchFamily="2" charset="0"/>
              </a:defRPr>
            </a:lvl1pPr>
          </a:lstStyle>
          <a:p>
            <a:r>
              <a:rPr lang="es-ES" sz="2000" b="1" dirty="0"/>
              <a:t>Cuando el </a:t>
            </a:r>
            <a:r>
              <a:rPr lang="es-ES" sz="2000" b="1" dirty="0" err="1"/>
              <a:t>sprite</a:t>
            </a:r>
            <a:r>
              <a:rPr lang="es-ES" sz="2000" b="1" dirty="0"/>
              <a:t> se marcha: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0879" y="4453793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Pixel OR 0001 =  0001  =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159266" y="4453792"/>
            <a:ext cx="889065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TextBox 29"/>
          <p:cNvSpPr txBox="1"/>
          <p:nvPr/>
        </p:nvSpPr>
        <p:spPr>
          <a:xfrm>
            <a:off x="179512" y="5077605"/>
            <a:ext cx="8133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Segoe Print" panose="02000600000000000000" pitchFamily="2" charset="0"/>
              </a:rPr>
              <a:t>El fondo nunca fue destruido, estaba “escondido” en el </a:t>
            </a:r>
            <a:r>
              <a:rPr lang="es-ES" sz="2000" b="1" dirty="0" err="1">
                <a:latin typeface="Segoe Print" panose="02000600000000000000" pitchFamily="2" charset="0"/>
              </a:rPr>
              <a:t>sprite</a:t>
            </a:r>
            <a:endParaRPr lang="es-ES" sz="2000" b="1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6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ites_mejor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10" y="764704"/>
            <a:ext cx="4458298" cy="597666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4008" y="1473335"/>
            <a:ext cx="4772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Byte de estado indica para cada </a:t>
            </a:r>
            <a:r>
              <a:rPr lang="es-ES" dirty="0" err="1">
                <a:latin typeface="Segoe Print" panose="02000600000000000000" pitchFamily="2" charset="0"/>
              </a:rPr>
              <a:t>sprite</a:t>
            </a:r>
            <a:r>
              <a:rPr lang="es-ES" dirty="0">
                <a:latin typeface="Segoe Print" panose="02000600000000000000" pitchFamily="2" charset="0"/>
              </a:rPr>
              <a:t> sus </a:t>
            </a:r>
            <a:r>
              <a:rPr lang="es-ES" dirty="0" err="1">
                <a:latin typeface="Segoe Print" panose="02000600000000000000" pitchFamily="2" charset="0"/>
              </a:rPr>
              <a:t>flags</a:t>
            </a:r>
            <a:r>
              <a:rPr lang="es-ES" dirty="0">
                <a:latin typeface="Segoe Print" panose="02000600000000000000" pitchFamily="2" charset="0"/>
              </a:rPr>
              <a:t> activos</a:t>
            </a:r>
          </a:p>
        </p:txBody>
      </p:sp>
      <p:pic>
        <p:nvPicPr>
          <p:cNvPr id="8" name="Picture 7" descr="flags_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870" y="2323602"/>
            <a:ext cx="8169745" cy="11246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294" y="1268760"/>
            <a:ext cx="74630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GB" dirty="0">
                <a:ea typeface="Times New Roman" panose="02020603050405020304" pitchFamily="18" charset="0"/>
              </a:rPr>
              <a:t>|SETUPSP, &lt;</a:t>
            </a:r>
            <a:r>
              <a:rPr lang="en-GB" dirty="0" err="1">
                <a:ea typeface="Times New Roman" panose="02020603050405020304" pitchFamily="18" charset="0"/>
              </a:rPr>
              <a:t>id_sprite</a:t>
            </a:r>
            <a:r>
              <a:rPr lang="en-GB" dirty="0">
                <a:ea typeface="Times New Roman" panose="02020603050405020304" pitchFamily="18" charset="0"/>
              </a:rPr>
              <a:t>&gt;, &lt;</a:t>
            </a:r>
            <a:r>
              <a:rPr lang="en-GB" dirty="0" err="1">
                <a:ea typeface="Times New Roman" panose="02020603050405020304" pitchFamily="18" charset="0"/>
              </a:rPr>
              <a:t>param_number</a:t>
            </a:r>
            <a:r>
              <a:rPr lang="en-GB" dirty="0">
                <a:ea typeface="Times New Roman" panose="02020603050405020304" pitchFamily="18" charset="0"/>
              </a:rPr>
              <a:t>&gt;, &lt;</a:t>
            </a:r>
            <a:r>
              <a:rPr lang="en-GB" dirty="0" err="1">
                <a:ea typeface="Times New Roman" panose="02020603050405020304" pitchFamily="18" charset="0"/>
              </a:rPr>
              <a:t>valor</a:t>
            </a:r>
            <a:r>
              <a:rPr lang="en-GB" dirty="0">
                <a:ea typeface="Times New Roman" panose="02020603050405020304" pitchFamily="18" charset="0"/>
              </a:rPr>
              <a:t>&gt;</a:t>
            </a:r>
            <a:endParaRPr lang="es-ES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GB" dirty="0">
                <a:ea typeface="Times New Roman" panose="02020603050405020304" pitchFamily="18" charset="0"/>
              </a:rPr>
              <a:t> </a:t>
            </a:r>
            <a:endParaRPr lang="es-ES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dirty="0">
                <a:ea typeface="Times New Roman" panose="02020603050405020304" pitchFamily="18" charset="0"/>
              </a:rPr>
              <a:t>Ejemplo</a:t>
            </a:r>
          </a:p>
          <a:p>
            <a:pPr algn="just">
              <a:spcAft>
                <a:spcPts val="0"/>
              </a:spcAft>
            </a:pPr>
            <a:r>
              <a:rPr lang="es-ES" dirty="0">
                <a:ea typeface="Times New Roman" panose="02020603050405020304" pitchFamily="18" charset="0"/>
              </a:rPr>
              <a:t>|SETUPSP, 3, 7, 2</a:t>
            </a:r>
          </a:p>
          <a:p>
            <a:pPr algn="just">
              <a:spcAft>
                <a:spcPts val="0"/>
              </a:spcAft>
            </a:pPr>
            <a:r>
              <a:rPr lang="es-ES" dirty="0"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9512" y="2780928"/>
            <a:ext cx="88204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param_number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= 0 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cambia el status (ocupa 1 byte)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param_number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= 5 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cambia </a:t>
            </a: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Vy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(ocupa 1byte, valor en </a:t>
            </a: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lineas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verticales). También se puede modificar </a:t>
            </a: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Vx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a la vez si lo añadimos al </a:t>
            </a: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fnal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como parámetro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param_number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= 6 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cambia </a:t>
            </a: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Vx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(ocupa 1byte, valor en bytes horizontales) 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param_number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= 7 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cambia secuencia (ocupa 1byte, toma valores 0..31)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param_number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= 8 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cambia </a:t>
            </a: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frame_id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(ocupa 1byte, toma valores 0..7)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param_number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= 9 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cambia </a:t>
            </a: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dir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imagen (ocupa 2bytes)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6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param_number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= 15 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ES" sz="1600" dirty="0">
                <a:latin typeface="Segoe Print" panose="02000600000000000000" pitchFamily="2" charset="0"/>
                <a:ea typeface="Times New Roman" panose="02020603050405020304" pitchFamily="18" charset="0"/>
              </a:rPr>
              <a:t> cambia la ruta (ocupa 1bytes)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07095"/>
            <a:ext cx="711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Modificar parámetros de </a:t>
            </a:r>
            <a:r>
              <a:rPr lang="es-ES" dirty="0" err="1">
                <a:latin typeface="Segoe Print" panose="02000600000000000000" pitchFamily="2" charset="0"/>
              </a:rPr>
              <a:t>sprites</a:t>
            </a:r>
            <a:r>
              <a:rPr lang="es-ES" dirty="0">
                <a:latin typeface="Segoe Print" panose="02000600000000000000" pitchFamily="2" charset="0"/>
              </a:rPr>
              <a:t> : |SETUPSP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546" y="5589240"/>
            <a:ext cx="901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Segoe Print" panose="02000600000000000000" pitchFamily="2" charset="0"/>
              </a:rPr>
              <a:t>clippling</a:t>
            </a:r>
            <a:r>
              <a:rPr lang="es-ES" dirty="0">
                <a:latin typeface="Segoe Print" panose="02000600000000000000" pitchFamily="2" charset="0"/>
              </a:rPr>
              <a:t> de </a:t>
            </a:r>
            <a:r>
              <a:rPr lang="es-ES" dirty="0" err="1">
                <a:latin typeface="Segoe Print" panose="02000600000000000000" pitchFamily="2" charset="0"/>
              </a:rPr>
              <a:t>sprites</a:t>
            </a:r>
            <a:r>
              <a:rPr lang="es-ES" dirty="0">
                <a:latin typeface="Segoe Print" panose="02000600000000000000" pitchFamily="2" charset="0"/>
              </a:rPr>
              <a:t> : |SETLIMITS, </a:t>
            </a:r>
            <a:r>
              <a:rPr lang="es-ES" dirty="0" err="1">
                <a:latin typeface="Segoe Print" panose="02000600000000000000" pitchFamily="2" charset="0"/>
              </a:rPr>
              <a:t>xmin,xmax,ymin,ymax</a:t>
            </a:r>
            <a:endParaRPr lang="es-ES" dirty="0">
              <a:latin typeface="Segoe Print" panose="02000600000000000000" pitchFamily="2" charset="0"/>
            </a:endParaRPr>
          </a:p>
          <a:p>
            <a:endParaRPr lang="es-ES" dirty="0">
              <a:latin typeface="Segoe Print" panose="02000600000000000000" pitchFamily="2" charset="0"/>
            </a:endParaRPr>
          </a:p>
          <a:p>
            <a:r>
              <a:rPr lang="es-ES" dirty="0">
                <a:latin typeface="Segoe Print" panose="02000600000000000000" pitchFamily="2" charset="0"/>
              </a:rPr>
              <a:t>Ejemplo |SETLIMITS,0,80,0,200</a:t>
            </a:r>
          </a:p>
        </p:txBody>
      </p:sp>
    </p:spTree>
    <p:extLst>
      <p:ext uri="{BB962C8B-B14F-4D97-AF65-F5344CB8AC3E}">
        <p14:creationId xmlns:p14="http://schemas.microsoft.com/office/powerpoint/2010/main" val="73255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Resultado de imagen de burbujas de jab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" y="0"/>
            <a:ext cx="9141453" cy="61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322" y="768350"/>
            <a:ext cx="762099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Print" panose="02000600000000000000" pitchFamily="2" charset="0"/>
              </a:rPr>
              <a:t>Impresión de un solo </a:t>
            </a:r>
            <a:r>
              <a:rPr lang="es-ES" dirty="0" err="1">
                <a:solidFill>
                  <a:schemeClr val="bg1"/>
                </a:solidFill>
                <a:latin typeface="Segoe Print" panose="02000600000000000000" pitchFamily="2" charset="0"/>
              </a:rPr>
              <a:t>sprite</a:t>
            </a:r>
            <a:endParaRPr lang="es-ES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highlight>
                  <a:srgbClr val="000000"/>
                </a:highlight>
              </a:rPr>
              <a:t>|PRINTSP,12</a:t>
            </a:r>
          </a:p>
          <a:p>
            <a:endParaRPr lang="es-ES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Segoe Print" panose="02000600000000000000" pitchFamily="2" charset="0"/>
              </a:rPr>
              <a:t>Impresión ordenada de todos los </a:t>
            </a:r>
            <a:r>
              <a:rPr lang="es-ES" dirty="0" err="1">
                <a:solidFill>
                  <a:schemeClr val="bg1"/>
                </a:solidFill>
                <a:latin typeface="Segoe Print" panose="02000600000000000000" pitchFamily="2" charset="0"/>
              </a:rPr>
              <a:t>sprites</a:t>
            </a:r>
            <a:endParaRPr lang="es-ES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highlight>
                  <a:srgbClr val="000000"/>
                </a:highlight>
              </a:rPr>
              <a:t>|PRINTSPALL,31,0,0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  <a:latin typeface="Segoe Print" panose="02000600000000000000" pitchFamily="2" charset="0"/>
              </a:rPr>
              <a:t>Impresión sincronizada y ordenada de 8 </a:t>
            </a:r>
            <a:r>
              <a:rPr lang="es-ES" dirty="0" err="1">
                <a:solidFill>
                  <a:schemeClr val="bg1"/>
                </a:solidFill>
                <a:latin typeface="Segoe Print" panose="02000600000000000000" pitchFamily="2" charset="0"/>
              </a:rPr>
              <a:t>sprites</a:t>
            </a:r>
            <a:endParaRPr lang="es-ES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highlight>
                  <a:srgbClr val="000000"/>
                </a:highlight>
              </a:rPr>
              <a:t>|PRINTSPALL,7,0,1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  <a:latin typeface="Segoe Print" panose="02000600000000000000" pitchFamily="2" charset="0"/>
              </a:rPr>
              <a:t>Impresión secuencial y animada</a:t>
            </a:r>
          </a:p>
          <a:p>
            <a:r>
              <a:rPr lang="es-ES" dirty="0">
                <a:solidFill>
                  <a:schemeClr val="bg1"/>
                </a:solidFill>
                <a:highlight>
                  <a:srgbClr val="000000"/>
                </a:highlight>
              </a:rPr>
              <a:t>|PRINTSPALL,0,1,0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4522" y="836712"/>
            <a:ext cx="1670050" cy="1933575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2322" y="6161339"/>
            <a:ext cx="6572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Aquí el algoritmo de burbuja es el mejor!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6059755" y="1124744"/>
            <a:ext cx="2353080" cy="12003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s-ES" altLang="es-ES" dirty="0"/>
              <a:t>|COLSP, &lt;</a:t>
            </a:r>
            <a:r>
              <a:rPr lang="es-ES" altLang="es-ES" dirty="0" err="1"/>
              <a:t>sprite</a:t>
            </a:r>
            <a:r>
              <a:rPr lang="es-ES" altLang="es-ES" dirty="0"/>
              <a:t>&gt;</a:t>
            </a:r>
          </a:p>
          <a:p>
            <a:r>
              <a:rPr lang="es-ES" altLang="es-ES" dirty="0"/>
              <a:t>|COLSPALL</a:t>
            </a:r>
          </a:p>
          <a:p>
            <a:r>
              <a:rPr lang="es-ES" altLang="es-ES" dirty="0"/>
              <a:t>|COLAY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 colisiones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7" name="Picture 6" descr="colsp3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995" y="891976"/>
            <a:ext cx="4204970" cy="2162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5536" y="3169567"/>
            <a:ext cx="6672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ea typeface="Times New Roman" panose="02020603050405020304" pitchFamily="18" charset="0"/>
              </a:rPr>
              <a:t>|COLSPALL, @</a:t>
            </a:r>
            <a:r>
              <a:rPr lang="es-ES" dirty="0" err="1">
                <a:ea typeface="Times New Roman" panose="02020603050405020304" pitchFamily="18" charset="0"/>
              </a:rPr>
              <a:t>colisionador</a:t>
            </a:r>
            <a:r>
              <a:rPr lang="es-ES" dirty="0">
                <a:ea typeface="Times New Roman" panose="02020603050405020304" pitchFamily="18" charset="0"/>
              </a:rPr>
              <a:t>%, @colisionado%</a:t>
            </a:r>
          </a:p>
        </p:txBody>
      </p:sp>
      <p:pic>
        <p:nvPicPr>
          <p:cNvPr id="9" name="Picture 8" descr="colspall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536" y="3746649"/>
            <a:ext cx="5328591" cy="3111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8144" y="4005064"/>
            <a:ext cx="3271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COLSP 32, </a:t>
            </a:r>
            <a:r>
              <a:rPr lang="es-ES" dirty="0" err="1"/>
              <a:t>ini</a:t>
            </a:r>
            <a:r>
              <a:rPr lang="es-ES" dirty="0"/>
              <a:t>, fin</a:t>
            </a:r>
          </a:p>
          <a:p>
            <a:r>
              <a:rPr lang="es-ES" dirty="0"/>
              <a:t>COLSP,33,@colisionado</a:t>
            </a:r>
          </a:p>
          <a:p>
            <a:r>
              <a:rPr lang="es-ES" dirty="0"/>
              <a:t>COLSP,34,dy,dx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juegos\amstrad\MISPROGRAMAS\8 bits de poder\web\V25\macro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108773"/>
            <a:ext cx="14478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 secuencias y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macrosecuencias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691708"/>
            <a:ext cx="1971675" cy="666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1340768"/>
            <a:ext cx="836254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/>
              <a:t>dw</a:t>
            </a:r>
            <a:r>
              <a:rPr lang="es-ES" sz="2000" dirty="0"/>
              <a:t> MONTOYA_R0,MONTOYA_R1,MONTOYA_R2,MONTOYA_R1,0,0,0,0</a:t>
            </a:r>
          </a:p>
          <a:p>
            <a:r>
              <a:rPr lang="es-ES" sz="2000" dirty="0"/>
              <a:t> </a:t>
            </a:r>
          </a:p>
          <a:p>
            <a:r>
              <a:rPr lang="es-ES" sz="2000" dirty="0">
                <a:latin typeface="Segoe Print" panose="02000600000000000000" pitchFamily="2" charset="0"/>
              </a:rPr>
              <a:t>el equivalente en BASIC usando la librería 8BP es:</a:t>
            </a:r>
          </a:p>
          <a:p>
            <a:r>
              <a:rPr lang="es-ES" sz="2000" dirty="0"/>
              <a:t> </a:t>
            </a:r>
          </a:p>
          <a:p>
            <a:r>
              <a:rPr lang="es-ES" sz="2000" dirty="0"/>
              <a:t>SETUPSQ, 1, &amp;926c,&amp;92FE,&amp;9390 ,&amp;02fe ,0,0,0,0</a:t>
            </a:r>
          </a:p>
          <a:p>
            <a:endParaRPr lang="es-E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879103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Sequences.asm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56983"/>
            <a:ext cx="4681591" cy="7570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9363" y="3110483"/>
            <a:ext cx="5581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Secuencias de muerte acaban en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363" y="4443036"/>
            <a:ext cx="8863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latin typeface="Segoe Print" panose="02000600000000000000" pitchFamily="2" charset="0"/>
              </a:rPr>
              <a:t>Macrosecuencias</a:t>
            </a:r>
            <a:r>
              <a:rPr lang="es-ES" sz="2000" b="1" dirty="0">
                <a:latin typeface="Segoe Print" panose="02000600000000000000" pitchFamily="2" charset="0"/>
              </a:rPr>
              <a:t>: </a:t>
            </a:r>
            <a:r>
              <a:rPr lang="es-ES" sz="2000" dirty="0">
                <a:latin typeface="Segoe Print" panose="02000600000000000000" pitchFamily="2" charset="0"/>
              </a:rPr>
              <a:t>una secuencia de secuencias. Se asignan automáticamente en </a:t>
            </a:r>
            <a:r>
              <a:rPr lang="es-ES" sz="2000" dirty="0" err="1">
                <a:latin typeface="Segoe Print" panose="02000600000000000000" pitchFamily="2" charset="0"/>
              </a:rPr>
              <a:t>funcion</a:t>
            </a:r>
            <a:r>
              <a:rPr lang="es-ES" sz="2000" dirty="0">
                <a:latin typeface="Segoe Print" panose="02000600000000000000" pitchFamily="2" charset="0"/>
              </a:rPr>
              <a:t> de la </a:t>
            </a:r>
            <a:r>
              <a:rPr lang="es-ES" sz="2000" dirty="0" err="1">
                <a:latin typeface="Segoe Print" panose="02000600000000000000" pitchFamily="2" charset="0"/>
              </a:rPr>
              <a:t>Vy,Vx</a:t>
            </a:r>
            <a:r>
              <a:rPr lang="es-ES" sz="2000" dirty="0">
                <a:latin typeface="Segoe Print" panose="02000600000000000000" pitchFamily="2" charset="0"/>
              </a:rPr>
              <a:t> del </a:t>
            </a:r>
            <a:r>
              <a:rPr lang="es-ES" sz="2000" dirty="0" err="1">
                <a:latin typeface="Segoe Print" panose="02000600000000000000" pitchFamily="2" charset="0"/>
              </a:rPr>
              <a:t>sprite</a:t>
            </a:r>
            <a:endParaRPr lang="es-ES" sz="2000" dirty="0">
              <a:latin typeface="Segoe Print" panose="02000600000000000000" pitchFamily="2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8474" y="5084960"/>
            <a:ext cx="51720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835696" y="5957716"/>
            <a:ext cx="5519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Segoe Print" panose="02000600000000000000" pitchFamily="2" charset="0"/>
              </a:rPr>
              <a:t>Macrosecuencias</a:t>
            </a:r>
            <a:r>
              <a:rPr lang="es-ES" dirty="0">
                <a:latin typeface="Segoe Print" panose="02000600000000000000" pitchFamily="2" charset="0"/>
              </a:rPr>
              <a:t> comienzan en 32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8344445" cy="4968552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 secuencias y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macrosecuencias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5409" y="3645024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Cada secuencia tiene un identificador, que es su posición en esta lista</a:t>
            </a:r>
          </a:p>
        </p:txBody>
      </p:sp>
    </p:spTree>
    <p:extLst>
      <p:ext uri="{BB962C8B-B14F-4D97-AF65-F5344CB8AC3E}">
        <p14:creationId xmlns:p14="http://schemas.microsoft.com/office/powerpoint/2010/main" val="44184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 rutas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340768"/>
            <a:ext cx="7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179511" y="633413"/>
            <a:ext cx="852646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Cada ruta (en el fichero </a:t>
            </a:r>
            <a:r>
              <a:rPr lang="es-ES" sz="2000" b="1" dirty="0">
                <a:latin typeface="Segoe Print" panose="02000600000000000000" pitchFamily="2" charset="0"/>
                <a:ea typeface="Times New Roman" panose="02020603050405020304" pitchFamily="18" charset="0"/>
              </a:rPr>
              <a:t>routes.asm</a:t>
            </a:r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) posee un número indeterminado de segmentos y cada segmento tiene tres parámetros: </a:t>
            </a: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Cuantos pasos vamos a dar en ese segmento</a:t>
            </a: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Qué velocidad </a:t>
            </a:r>
            <a:r>
              <a:rPr lang="es-ES" sz="20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Vy</a:t>
            </a:r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 se va a mantener durante el segmento</a:t>
            </a:r>
          </a:p>
          <a:p>
            <a:pPr marL="342900" lvl="0" indent="-342900" algn="just"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Qué velocidad </a:t>
            </a:r>
            <a:r>
              <a:rPr lang="es-ES" sz="20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Vx</a:t>
            </a:r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 se va a mantener durante el segmento</a:t>
            </a:r>
          </a:p>
          <a:p>
            <a:pPr algn="just">
              <a:spcAft>
                <a:spcPts val="0"/>
              </a:spcAft>
            </a:pPr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 </a:t>
            </a:r>
          </a:p>
          <a:p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Al final de la especificación de segmentos debemos poner un cero para indicar que la ruta se ha terminado y que el </a:t>
            </a:r>
            <a:r>
              <a:rPr lang="es-ES" sz="20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sprite</a:t>
            </a:r>
            <a:r>
              <a:rPr lang="es-ES" sz="2000" dirty="0">
                <a:latin typeface="Segoe Print" panose="02000600000000000000" pitchFamily="2" charset="0"/>
                <a:ea typeface="Times New Roman" panose="02020603050405020304" pitchFamily="18" charset="0"/>
              </a:rPr>
              <a:t> debe comenzar a recorrer la ruta desde el principio</a:t>
            </a:r>
            <a:endParaRPr lang="es-ES" sz="2000" dirty="0">
              <a:latin typeface="Segoe Print" panose="020006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0" y="3781358"/>
            <a:ext cx="46805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sz="1800" b="1" dirty="0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ROUTE1; izquierda-derecha</a:t>
            </a:r>
            <a:endParaRPr lang="es-ES" sz="2000" b="1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1800" b="1" dirty="0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;-------------------------</a:t>
            </a:r>
            <a:endParaRPr lang="es-ES" sz="2000" b="1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1800" b="1" dirty="0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	</a:t>
            </a:r>
            <a:r>
              <a:rPr lang="es-ES" sz="1800" b="1" dirty="0" err="1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db</a:t>
            </a:r>
            <a:r>
              <a:rPr lang="es-ES" sz="1800" b="1" dirty="0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10,0,-1</a:t>
            </a:r>
            <a:endParaRPr lang="es-ES" sz="2000" b="1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1800" b="1" dirty="0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	</a:t>
            </a:r>
            <a:r>
              <a:rPr lang="es-ES" sz="1800" b="1" dirty="0" err="1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db</a:t>
            </a:r>
            <a:r>
              <a:rPr lang="es-ES" sz="1800" b="1" dirty="0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10,0,1</a:t>
            </a:r>
            <a:endParaRPr lang="es-ES" sz="2000" b="1" dirty="0">
              <a:solidFill>
                <a:schemeClr val="accent6"/>
              </a:solidFill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1800" b="1" dirty="0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	</a:t>
            </a:r>
            <a:r>
              <a:rPr lang="es-ES" sz="1800" b="1" dirty="0" err="1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db</a:t>
            </a:r>
            <a:r>
              <a:rPr lang="es-ES" sz="1800" b="1" dirty="0">
                <a:solidFill>
                  <a:schemeClr val="accent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0</a:t>
            </a:r>
            <a:endParaRPr lang="es-ES" sz="2000" b="1" dirty="0">
              <a:solidFill>
                <a:schemeClr val="accent6"/>
              </a:solidFill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768534"/>
            <a:ext cx="5112568" cy="2416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1" y="6305297"/>
            <a:ext cx="6629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|AUTOALL, 1  invoca internamente a |ROUTEALL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0105" y="5170137"/>
            <a:ext cx="3510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Segoe Print" panose="02000600000000000000" pitchFamily="2" charset="0"/>
              </a:rPr>
              <a:t>Ojo con </a:t>
            </a:r>
            <a:r>
              <a:rPr lang="es-ES" dirty="0" err="1">
                <a:solidFill>
                  <a:srgbClr val="FF0000"/>
                </a:solidFill>
                <a:latin typeface="Segoe Print" panose="02000600000000000000" pitchFamily="2" charset="0"/>
              </a:rPr>
              <a:t>Vy,Vx</a:t>
            </a:r>
            <a:r>
              <a:rPr lang="es-ES" dirty="0">
                <a:solidFill>
                  <a:srgbClr val="FF0000"/>
                </a:solidFill>
                <a:latin typeface="Segoe Print" panose="02000600000000000000" pitchFamily="2" charset="0"/>
              </a:rPr>
              <a:t>, que deben estar entre -127 y +127</a:t>
            </a:r>
          </a:p>
        </p:txBody>
      </p:sp>
    </p:spTree>
    <p:extLst>
      <p:ext uri="{BB962C8B-B14F-4D97-AF65-F5344CB8AC3E}">
        <p14:creationId xmlns:p14="http://schemas.microsoft.com/office/powerpoint/2010/main" val="803285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2" y="134937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 rutas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3" name="Rutas y macrosecuencias de animacion en 8BP usando BA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764704"/>
            <a:ext cx="7272808" cy="54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1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94744" y="708471"/>
            <a:ext cx="8683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altLang="es-ES" dirty="0">
                <a:latin typeface="Segoe Print" panose="02000600000000000000" pitchFamily="2" charset="0"/>
              </a:rPr>
              <a:t>¿Por qué programar en 2017 una máquina de 1984?</a:t>
            </a:r>
          </a:p>
        </p:txBody>
      </p:sp>
      <p:pic>
        <p:nvPicPr>
          <p:cNvPr id="8195" name="Picture 3" descr="C:\juegos\amstrad\MISPROGRAMAS\8 bits de poder\web\cpc4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41" y="1170136"/>
            <a:ext cx="50863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3528" y="169862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sz="2400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4" y="1340768"/>
            <a:ext cx="4073373" cy="2683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470" y="4915494"/>
            <a:ext cx="6757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Segoe Print" panose="02000600000000000000" pitchFamily="2" charset="0"/>
              </a:rPr>
              <a:t>Porque:</a:t>
            </a:r>
          </a:p>
          <a:p>
            <a:r>
              <a:rPr lang="es-ES" i="1" dirty="0">
                <a:latin typeface="Segoe Print" panose="02000600000000000000" pitchFamily="2" charset="0"/>
              </a:rPr>
              <a:t>“Las limitaciones no son un problema, sino una fuente de inspiración”</a:t>
            </a:r>
          </a:p>
          <a:p>
            <a:pPr algn="r"/>
            <a:r>
              <a:rPr lang="es-ES" i="1" dirty="0">
                <a:latin typeface="Segoe Print" panose="02000600000000000000" pitchFamily="2" charset="0"/>
              </a:rPr>
              <a:t>JJGA.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237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33" y="1263514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3533" y="301389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528" y="1842201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3528" y="2420888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6" y="3617123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5|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3526" y="422035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6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0273" y="479952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7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música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3076" y="540275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8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0" y="552346"/>
            <a:ext cx="552450" cy="51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82" y="128609"/>
            <a:ext cx="695325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35" y="480741"/>
            <a:ext cx="710501" cy="765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44" y="678104"/>
            <a:ext cx="464804" cy="5810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26" y="767020"/>
            <a:ext cx="679263" cy="4981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55" y="186717"/>
            <a:ext cx="881606" cy="4913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651" y="461032"/>
            <a:ext cx="4355332" cy="5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34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5536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5|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5316" y="1360606"/>
            <a:ext cx="36761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ea typeface="Times New Roman" panose="02020603050405020304" pitchFamily="18" charset="0"/>
              </a:rPr>
              <a:t>|LAYOUT,&lt;y&gt;,&lt;x&gt;,@</a:t>
            </a:r>
            <a:r>
              <a:rPr lang="es-ES" dirty="0" err="1">
                <a:ea typeface="Times New Roman" panose="02020603050405020304" pitchFamily="18" charset="0"/>
              </a:rPr>
              <a:t>string</a:t>
            </a:r>
            <a:endParaRPr lang="es-ES" dirty="0">
              <a:ea typeface="Times New Roman" panose="02020603050405020304" pitchFamily="18" charset="0"/>
            </a:endParaRPr>
          </a:p>
        </p:txBody>
      </p:sp>
      <p:pic>
        <p:nvPicPr>
          <p:cNvPr id="9" name="Picture 5" descr="C:\juegos\amstrad\MISPROGRAMAS\8 bits de poder\web\v23b\lay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00" y="1791523"/>
            <a:ext cx="44196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007317" y="4849961"/>
            <a:ext cx="6029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550 '</a:t>
            </a:r>
            <a:r>
              <a:rPr lang="en-US" sz="2000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rutina</a:t>
            </a:r>
            <a:r>
              <a:rPr lang="en-US" sz="20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print layout</a:t>
            </a:r>
            <a:endParaRPr lang="es-ES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560 FOR </a:t>
            </a:r>
            <a:r>
              <a:rPr lang="en-US" sz="2000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 TO 23:|LAYOUT,i,0,@c$(</a:t>
            </a:r>
            <a:r>
              <a:rPr lang="en-US" sz="2000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):NEXT</a:t>
            </a:r>
            <a:endParaRPr lang="es-ES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s-ES" sz="20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570 RETURN</a:t>
            </a:r>
            <a:endParaRPr lang="es-ES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9473" y="6237312"/>
            <a:ext cx="8197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ea typeface="Times New Roman" panose="02020603050405020304" pitchFamily="18" charset="0"/>
              </a:rPr>
              <a:t>|COLAY&lt;umbral ASCII&gt;, &lt;</a:t>
            </a:r>
            <a:r>
              <a:rPr lang="es-ES" dirty="0" err="1">
                <a:ea typeface="Times New Roman" panose="02020603050405020304" pitchFamily="18" charset="0"/>
              </a:rPr>
              <a:t>sprite</a:t>
            </a:r>
            <a:r>
              <a:rPr lang="es-ES" dirty="0">
                <a:ea typeface="Times New Roman" panose="02020603050405020304" pitchFamily="18" charset="0"/>
              </a:rPr>
              <a:t> </a:t>
            </a:r>
            <a:r>
              <a:rPr lang="es-ES" dirty="0" err="1">
                <a:ea typeface="Times New Roman" panose="02020603050405020304" pitchFamily="18" charset="0"/>
              </a:rPr>
              <a:t>number</a:t>
            </a:r>
            <a:r>
              <a:rPr lang="es-ES" dirty="0">
                <a:ea typeface="Times New Roman" panose="02020603050405020304" pitchFamily="18" charset="0"/>
              </a:rPr>
              <a:t>&gt;, @</a:t>
            </a:r>
            <a:r>
              <a:rPr lang="es-ES" dirty="0" err="1">
                <a:ea typeface="Times New Roman" panose="02020603050405020304" pitchFamily="18" charset="0"/>
              </a:rPr>
              <a:t>colision</a:t>
            </a:r>
            <a:r>
              <a:rPr lang="es-ES" dirty="0">
                <a:ea typeface="Times New Roman" panose="02020603050405020304" pitchFamily="18" charset="0"/>
              </a:rPr>
              <a:t>% </a:t>
            </a:r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2927869" y="5865624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Detección de colisión con el </a:t>
            </a:r>
            <a:r>
              <a:rPr lang="es-ES" dirty="0" err="1">
                <a:latin typeface="Segoe Print" panose="02000600000000000000" pitchFamily="2" charset="0"/>
              </a:rPr>
              <a:t>layout</a:t>
            </a:r>
            <a:r>
              <a:rPr lang="es-ES" dirty="0">
                <a:latin typeface="Segoe Print" panose="02000600000000000000" pitchFamily="2" charset="0"/>
              </a:rPr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169" y="734368"/>
            <a:ext cx="8546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Print" panose="02000600000000000000" pitchFamily="2" charset="0"/>
              </a:rPr>
              <a:t>El mapa de tiles de 8BP ( lo llamamos </a:t>
            </a:r>
            <a:r>
              <a:rPr lang="es-ES" sz="2000" dirty="0" err="1">
                <a:latin typeface="Segoe Print" panose="02000600000000000000" pitchFamily="2" charset="0"/>
              </a:rPr>
              <a:t>layout</a:t>
            </a:r>
            <a:r>
              <a:rPr lang="es-ES" sz="2000" dirty="0">
                <a:latin typeface="Segoe Print" panose="02000600000000000000" pitchFamily="2" charset="0"/>
              </a:rPr>
              <a:t>) se basa en el mecanismo de </a:t>
            </a:r>
            <a:r>
              <a:rPr lang="es-ES" sz="2000" dirty="0" err="1">
                <a:latin typeface="Segoe Print" panose="02000600000000000000" pitchFamily="2" charset="0"/>
              </a:rPr>
              <a:t>sprites</a:t>
            </a:r>
            <a:r>
              <a:rPr lang="es-ES" sz="2000" dirty="0">
                <a:latin typeface="Segoe Print" panose="02000600000000000000" pitchFamily="2" charset="0"/>
              </a:rPr>
              <a:t>, asociando un carácter a cada </a:t>
            </a:r>
            <a:r>
              <a:rPr lang="es-ES" sz="2000" dirty="0" err="1">
                <a:latin typeface="Segoe Print" panose="02000600000000000000" pitchFamily="2" charset="0"/>
              </a:rPr>
              <a:t>spriteid</a:t>
            </a:r>
            <a:endParaRPr lang="es-ES" sz="2000" dirty="0">
              <a:latin typeface="Segoe Print" panose="020006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9" y="1442254"/>
            <a:ext cx="25527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C:\juegos\amstrad\MISPROGRAMAS\8 bits de poder\web\montoya\montoy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46" y="3767934"/>
            <a:ext cx="8620653" cy="2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juegos\amstrad\MISPROGRAMAS\8 bits de poder\web\v23b\coc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4" y="838672"/>
            <a:ext cx="4204324" cy="266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5536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5|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8767" y="1052736"/>
            <a:ext cx="4089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Ejemplos con umbral y sin umbral de detección de colisión. El umbral por defecto es 32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7662" y="5849216"/>
            <a:ext cx="8197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ea typeface="Times New Roman" panose="02020603050405020304" pitchFamily="18" charset="0"/>
              </a:rPr>
              <a:t>|COLAY&lt;umbral ASCII&gt;, &lt;</a:t>
            </a:r>
            <a:r>
              <a:rPr lang="es-ES" dirty="0" err="1">
                <a:ea typeface="Times New Roman" panose="02020603050405020304" pitchFamily="18" charset="0"/>
              </a:rPr>
              <a:t>sprite</a:t>
            </a:r>
            <a:r>
              <a:rPr lang="es-ES" dirty="0">
                <a:ea typeface="Times New Roman" panose="02020603050405020304" pitchFamily="18" charset="0"/>
              </a:rPr>
              <a:t> </a:t>
            </a:r>
            <a:r>
              <a:rPr lang="es-ES" dirty="0" err="1">
                <a:ea typeface="Times New Roman" panose="02020603050405020304" pitchFamily="18" charset="0"/>
              </a:rPr>
              <a:t>number</a:t>
            </a:r>
            <a:r>
              <a:rPr lang="es-ES" dirty="0">
                <a:ea typeface="Times New Roman" panose="02020603050405020304" pitchFamily="18" charset="0"/>
              </a:rPr>
              <a:t>&gt;, @</a:t>
            </a:r>
            <a:r>
              <a:rPr lang="es-ES" dirty="0" err="1">
                <a:ea typeface="Times New Roman" panose="02020603050405020304" pitchFamily="18" charset="0"/>
              </a:rPr>
              <a:t>colision</a:t>
            </a:r>
            <a:r>
              <a:rPr lang="es-ES" dirty="0">
                <a:ea typeface="Times New Roman" panose="02020603050405020304" pitchFamily="18" charset="0"/>
              </a:rPr>
              <a:t>% </a:t>
            </a:r>
            <a:endParaRPr lang="es-ES" dirty="0"/>
          </a:p>
        </p:txBody>
      </p:sp>
      <p:pic>
        <p:nvPicPr>
          <p:cNvPr id="3" name="cocos en 8BP_ colisión con layout mejora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2634" y="665097"/>
            <a:ext cx="7437718" cy="5482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237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33" y="1263514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3533" y="301389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528" y="1842201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3528" y="2420888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6" y="361712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5|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3526" y="4220353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6|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0273" y="479952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7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música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3076" y="540275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8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0" y="552346"/>
            <a:ext cx="552450" cy="51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82" y="128609"/>
            <a:ext cx="695325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35" y="480741"/>
            <a:ext cx="710501" cy="765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44" y="678104"/>
            <a:ext cx="464804" cy="5810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26" y="767020"/>
            <a:ext cx="679263" cy="4981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55" y="186717"/>
            <a:ext cx="881606" cy="4913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651" y="461032"/>
            <a:ext cx="4355332" cy="5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9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 descr="C:\juegos\amstrad\MISPROGRAMAS\8 bits de poder\web\annunaki\annunaki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08720"/>
            <a:ext cx="3550456" cy="224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8081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6|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081" y="803075"/>
            <a:ext cx="43380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Técnicas de </a:t>
            </a:r>
            <a:r>
              <a:rPr lang="es-ES" dirty="0" err="1">
                <a:latin typeface="Segoe Print" panose="02000600000000000000" pitchFamily="2" charset="0"/>
              </a:rPr>
              <a:t>scroll</a:t>
            </a:r>
            <a:r>
              <a:rPr lang="es-ES" dirty="0">
                <a:latin typeface="Segoe Print" panose="02000600000000000000" pitchFamily="2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s-ES" dirty="0">
                <a:latin typeface="Segoe Print" panose="02000600000000000000" pitchFamily="2" charset="0"/>
              </a:rPr>
              <a:t>|MOVERALL, |AUTOALL</a:t>
            </a:r>
          </a:p>
          <a:p>
            <a:pPr marL="342900" indent="-342900">
              <a:buFontTx/>
              <a:buChar char="-"/>
            </a:pPr>
            <a:r>
              <a:rPr lang="es-ES" dirty="0">
                <a:latin typeface="Segoe Print" panose="02000600000000000000" pitchFamily="2" charset="0"/>
              </a:rPr>
              <a:t>|STARS</a:t>
            </a:r>
          </a:p>
          <a:p>
            <a:pPr marL="342900" indent="-342900">
              <a:buFontTx/>
              <a:buChar char="-"/>
            </a:pPr>
            <a:r>
              <a:rPr lang="es-ES" dirty="0">
                <a:latin typeface="Segoe Print" panose="02000600000000000000" pitchFamily="2" charset="0"/>
              </a:rPr>
              <a:t>Truco de “Manchado”</a:t>
            </a:r>
          </a:p>
          <a:p>
            <a:pPr marL="342900" indent="-342900">
              <a:buFontTx/>
              <a:buChar char="-"/>
            </a:pPr>
            <a:r>
              <a:rPr lang="es-ES" dirty="0">
                <a:latin typeface="Segoe Print" panose="02000600000000000000" pitchFamily="2" charset="0"/>
              </a:rPr>
              <a:t>|MAP2SP</a:t>
            </a:r>
          </a:p>
          <a:p>
            <a:pPr marL="342900" indent="-342900">
              <a:buFontTx/>
              <a:buChar char="-"/>
            </a:pPr>
            <a:r>
              <a:rPr lang="es-ES" dirty="0">
                <a:latin typeface="Segoe Print" panose="02000600000000000000" pitchFamily="2" charset="0"/>
              </a:rPr>
              <a:t>animación |RINK</a:t>
            </a:r>
          </a:p>
        </p:txBody>
      </p:sp>
      <p:pic>
        <p:nvPicPr>
          <p:cNvPr id="8" name="Picture 3" descr="C:\juegos\amstrad\MISPROGRAMAS\8 bits de poder\web\nibiru\nibiru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236554"/>
            <a:ext cx="3550456" cy="22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5796136" y="4869160"/>
            <a:ext cx="2520280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104" y="5013176"/>
            <a:ext cx="331236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796136" y="908720"/>
            <a:ext cx="0" cy="1728192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C:\juegos\amstrad\MISPROGRAMAS\8 bits de poder\web\nibiru\nibiru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08900"/>
            <a:ext cx="3569912" cy="2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2756556" y="4322528"/>
            <a:ext cx="1174676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148064" y="2636912"/>
            <a:ext cx="648072" cy="57198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Oval 21"/>
          <p:cNvSpPr/>
          <p:nvPr/>
        </p:nvSpPr>
        <p:spPr>
          <a:xfrm>
            <a:off x="2431192" y="3789040"/>
            <a:ext cx="325364" cy="798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Oval 22"/>
          <p:cNvSpPr/>
          <p:nvPr/>
        </p:nvSpPr>
        <p:spPr>
          <a:xfrm>
            <a:off x="3798812" y="3884397"/>
            <a:ext cx="325364" cy="798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8081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6|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 comando |MAP2SP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68560" y="1169904"/>
            <a:ext cx="37372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49580" algn="just">
              <a:spcAft>
                <a:spcPts val="0"/>
              </a:spcAft>
            </a:pPr>
            <a:r>
              <a:rPr lang="es-ES" dirty="0">
                <a:latin typeface="Segoe Print" panose="02000600000000000000" pitchFamily="2" charset="0"/>
                <a:ea typeface="Times New Roman" panose="02020603050405020304" pitchFamily="18" charset="0"/>
              </a:rPr>
              <a:t>Comando</a:t>
            </a:r>
          </a:p>
          <a:p>
            <a:pPr indent="449580" algn="just">
              <a:spcAft>
                <a:spcPts val="0"/>
              </a:spcAft>
            </a:pPr>
            <a:r>
              <a:rPr lang="es-ES" dirty="0">
                <a:latin typeface="Segoe Print" panose="02000600000000000000" pitchFamily="2" charset="0"/>
                <a:ea typeface="Times New Roman" panose="02020603050405020304" pitchFamily="18" charset="0"/>
              </a:rPr>
              <a:t> |MAP2SP, Yo, </a:t>
            </a:r>
            <a:r>
              <a:rPr lang="es-ES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Xo</a:t>
            </a:r>
            <a:r>
              <a:rPr lang="es-ES" dirty="0">
                <a:latin typeface="Segoe Print" panose="02000600000000000000" pitchFamily="2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0" y="4327628"/>
            <a:ext cx="6877050" cy="2508218"/>
          </a:xfrm>
          <a:prstGeom prst="rect">
            <a:avLst/>
          </a:prstGeom>
        </p:spPr>
      </p:pic>
      <p:pic>
        <p:nvPicPr>
          <p:cNvPr id="23554" name="Picture 2" descr="C:\juegos\amstrad\MISPROGRAMAS\8 bits de poder\web\v24\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618" y="711456"/>
            <a:ext cx="5682585" cy="37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50779" y="5373216"/>
            <a:ext cx="640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/>
                </a:solidFill>
                <a:latin typeface="Segoe Print" panose="02000600000000000000" pitchFamily="2" charset="0"/>
                <a:ea typeface="Times New Roman" panose="02020603050405020304" pitchFamily="18" charset="0"/>
              </a:rPr>
              <a:t>Mapa del mundo</a:t>
            </a:r>
          </a:p>
          <a:p>
            <a:r>
              <a:rPr lang="es-ES" dirty="0">
                <a:latin typeface="Segoe Print" panose="02000600000000000000" pitchFamily="2" charset="0"/>
                <a:ea typeface="Times New Roman" panose="02020603050405020304" pitchFamily="18" charset="0"/>
              </a:rPr>
              <a:t>Puedes tener muchas fases y </a:t>
            </a:r>
            <a:r>
              <a:rPr lang="es-ES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pokear</a:t>
            </a:r>
            <a:r>
              <a:rPr lang="es-ES" dirty="0">
                <a:latin typeface="Segoe Print" panose="02000600000000000000" pitchFamily="2" charset="0"/>
                <a:ea typeface="Times New Roman" panose="02020603050405020304" pitchFamily="18" charset="0"/>
              </a:rPr>
              <a:t> el mapa al entrar en cada fase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61475" y="908720"/>
            <a:ext cx="18004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altLang="es-ES" dirty="0" err="1">
                <a:latin typeface="Segoe Print" panose="02000600000000000000" pitchFamily="2" charset="0"/>
              </a:rPr>
              <a:t>Scroll</a:t>
            </a:r>
            <a:endParaRPr lang="es-ES" altLang="es-ES" dirty="0">
              <a:latin typeface="Segoe Print" panose="02000600000000000000" pitchFamily="2" charset="0"/>
            </a:endParaRPr>
          </a:p>
          <a:p>
            <a:r>
              <a:rPr lang="es-ES" altLang="es-ES" dirty="0">
                <a:latin typeface="Segoe Print" panose="02000600000000000000" pitchFamily="2" charset="0"/>
              </a:rPr>
              <a:t>“</a:t>
            </a:r>
            <a:r>
              <a:rPr lang="es-ES" altLang="es-ES" dirty="0" err="1">
                <a:latin typeface="Segoe Print" panose="02000600000000000000" pitchFamily="2" charset="0"/>
              </a:rPr>
              <a:t>Parallax</a:t>
            </a:r>
            <a:r>
              <a:rPr lang="es-ES" altLang="es-ES" dirty="0">
                <a:latin typeface="Segoe Print" panose="02000600000000000000" pitchFamily="2" charset="0"/>
              </a:rPr>
              <a:t>”</a:t>
            </a:r>
          </a:p>
          <a:p>
            <a:endParaRPr lang="es-ES" altLang="es-ES" dirty="0">
              <a:latin typeface="Segoe Print" panose="02000600000000000000" pitchFamily="2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8081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6|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 comando |MAP2SP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6" name="Picture 5" descr="paralax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2069" y="756820"/>
            <a:ext cx="7308443" cy="43640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1475" y="5103674"/>
            <a:ext cx="8982525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Para las montañas usé 3 </a:t>
            </a:r>
            <a:r>
              <a:rPr lang="es-ES" sz="18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sprites</a:t>
            </a:r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 normales, fuera del mapa del mundo. Les di movimiento automático en su </a:t>
            </a:r>
            <a:r>
              <a:rPr lang="es-ES" sz="18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flag</a:t>
            </a:r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 de status y les hice moverse hacia la izquierda. Pero en los ciclos impares les desactivo tanto el </a:t>
            </a:r>
            <a:r>
              <a:rPr lang="es-ES" sz="18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flag</a:t>
            </a:r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 de impresión como el </a:t>
            </a:r>
            <a:r>
              <a:rPr lang="es-ES" sz="1800" dirty="0" err="1">
                <a:latin typeface="Segoe Print" panose="02000600000000000000" pitchFamily="2" charset="0"/>
                <a:ea typeface="Times New Roman" panose="02020603050405020304" pitchFamily="18" charset="0"/>
              </a:rPr>
              <a:t>flag</a:t>
            </a:r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 de movimiento automático, de modo que solo se mueven e imprimen uno de cada dos ciclos de juego, logrando una velocidad mitad que la que lleva el agua</a:t>
            </a:r>
            <a:endParaRPr lang="es-ES" sz="1800" dirty="0">
              <a:latin typeface="Segoe Print" panose="02000600000000000000" pitchFamily="2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88081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6|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3" name="Demo de scroll usando 8B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429" y="716212"/>
            <a:ext cx="4572000" cy="3429000"/>
          </a:xfrm>
          <a:prstGeom prst="rect">
            <a:avLst/>
          </a:prstGeom>
        </p:spPr>
      </p:pic>
      <p:pic>
        <p:nvPicPr>
          <p:cNvPr id="5" name="Videojuego Anunnaki para Amstrad CPC en BASIC con 8B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429" y="3779184"/>
            <a:ext cx="4572000" cy="3429000"/>
          </a:xfrm>
          <a:prstGeom prst="rect">
            <a:avLst/>
          </a:prstGeom>
        </p:spPr>
      </p:pic>
      <p:pic>
        <p:nvPicPr>
          <p:cNvPr id="6" name="Nuevo Juego _Nibiru_ para AMSTRAD en BASIC usando 8BP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71571" y="716212"/>
            <a:ext cx="4572000" cy="3429000"/>
          </a:xfrm>
          <a:prstGeom prst="rect">
            <a:avLst/>
          </a:prstGeom>
        </p:spPr>
      </p:pic>
      <p:pic>
        <p:nvPicPr>
          <p:cNvPr id="4" name="scroll multidireccional en 8BP usando BASIC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71571" y="380828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C:\juegos\amstrad\MISPROGRAMAS\8 bits de poder\web\v27\rin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59" y="3779770"/>
            <a:ext cx="3876650" cy="120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juegos\amstrad\MISPROGRAMAS\8 bits de poder\web\v27\rin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09" y="1052766"/>
            <a:ext cx="3886200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juegos\amstrad\MISPROGRAMAS\8 bits de poder\web\v27\ri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9" y="1017292"/>
            <a:ext cx="43434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8081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6|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 comando |RINK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639" y="5121503"/>
            <a:ext cx="8576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1800" dirty="0">
                <a:ea typeface="Times New Roman" panose="02020603050405020304" pitchFamily="18" charset="0"/>
              </a:rPr>
              <a:t>|</a:t>
            </a:r>
            <a:r>
              <a:rPr lang="es-ES" sz="1800" dirty="0" err="1">
                <a:ea typeface="Times New Roman" panose="02020603050405020304" pitchFamily="18" charset="0"/>
              </a:rPr>
              <a:t>RINK,tinta_inicial</a:t>
            </a:r>
            <a:r>
              <a:rPr lang="es-ES" sz="1800" dirty="0">
                <a:ea typeface="Times New Roman" panose="02020603050405020304" pitchFamily="18" charset="0"/>
              </a:rPr>
              <a:t>, color1,color2, color3, color4, color4, color5, color6, color7,color 8</a:t>
            </a:r>
          </a:p>
        </p:txBody>
      </p:sp>
      <p:sp>
        <p:nvSpPr>
          <p:cNvPr id="3" name="Rectangle 2"/>
          <p:cNvSpPr/>
          <p:nvPr/>
        </p:nvSpPr>
        <p:spPr>
          <a:xfrm>
            <a:off x="253639" y="5516259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>
                <a:ea typeface="Times New Roman" panose="02020603050405020304" pitchFamily="18" charset="0"/>
              </a:rPr>
              <a:t>|</a:t>
            </a:r>
            <a:r>
              <a:rPr lang="es-ES" sz="1800" dirty="0" err="1">
                <a:ea typeface="Times New Roman" panose="02020603050405020304" pitchFamily="18" charset="0"/>
              </a:rPr>
              <a:t>RINK,tinta_inicial</a:t>
            </a:r>
            <a:r>
              <a:rPr lang="es-ES" sz="1800" dirty="0">
                <a:ea typeface="Times New Roman" panose="02020603050405020304" pitchFamily="18" charset="0"/>
              </a:rPr>
              <a:t>, color1,color2, color3, color4</a:t>
            </a:r>
            <a:endParaRPr lang="es-ES" sz="1800" dirty="0"/>
          </a:p>
        </p:txBody>
      </p:sp>
      <p:sp>
        <p:nvSpPr>
          <p:cNvPr id="4" name="Rectangle 3"/>
          <p:cNvSpPr/>
          <p:nvPr/>
        </p:nvSpPr>
        <p:spPr>
          <a:xfrm>
            <a:off x="257575" y="5998666"/>
            <a:ext cx="1648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ea typeface="Times New Roman" panose="02020603050405020304" pitchFamily="18" charset="0"/>
              </a:rPr>
              <a:t>|RINK, </a:t>
            </a:r>
            <a:r>
              <a:rPr lang="es-ES" dirty="0" err="1">
                <a:ea typeface="Times New Roman" panose="02020603050405020304" pitchFamily="18" charset="0"/>
              </a:rPr>
              <a:t>step</a:t>
            </a:r>
            <a:endParaRPr lang="es-ES" dirty="0">
              <a:ea typeface="Times New Roman" panose="02020603050405020304" pitchFamily="18" charset="0"/>
            </a:endParaRPr>
          </a:p>
        </p:txBody>
      </p:sp>
      <p:pic>
        <p:nvPicPr>
          <p:cNvPr id="12" name="Picture 11" descr="ladri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5316" y="3867898"/>
            <a:ext cx="1830914" cy="125228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88081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6| 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: comando |RINK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3" name="disponible nueva version V27 de la libreria 8B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080" y="836712"/>
            <a:ext cx="7104789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7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or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398" y="854749"/>
            <a:ext cx="5472608" cy="259228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3528" y="169862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sz="2400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3778875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latin typeface="Segoe Print" panose="02000600000000000000" pitchFamily="2" charset="0"/>
              </a:rPr>
              <a:t>RSX es el acrónimo de </a:t>
            </a:r>
            <a:r>
              <a:rPr lang="es-ES" sz="1800" dirty="0" err="1">
                <a:latin typeface="Segoe Print" panose="02000600000000000000" pitchFamily="2" charset="0"/>
              </a:rPr>
              <a:t>Resident</a:t>
            </a:r>
            <a:r>
              <a:rPr lang="es-ES" sz="1800" dirty="0">
                <a:latin typeface="Segoe Print" panose="02000600000000000000" pitchFamily="2" charset="0"/>
              </a:rPr>
              <a:t> </a:t>
            </a:r>
            <a:r>
              <a:rPr lang="es-ES" sz="1800" dirty="0" err="1">
                <a:latin typeface="Segoe Print" panose="02000600000000000000" pitchFamily="2" charset="0"/>
              </a:rPr>
              <a:t>System</a:t>
            </a:r>
            <a:r>
              <a:rPr lang="es-ES" sz="1800" dirty="0">
                <a:latin typeface="Segoe Print" panose="02000600000000000000" pitchFamily="2" charset="0"/>
              </a:rPr>
              <a:t> </a:t>
            </a:r>
            <a:r>
              <a:rPr lang="es-ES" sz="1800" dirty="0" err="1">
                <a:latin typeface="Segoe Print" panose="02000600000000000000" pitchFamily="2" charset="0"/>
              </a:rPr>
              <a:t>eXtensions</a:t>
            </a:r>
            <a:r>
              <a:rPr lang="es-ES" sz="1800" dirty="0">
                <a:latin typeface="Segoe Print" panose="02000600000000000000" pitchFamily="2" charset="0"/>
              </a:rPr>
              <a:t>. Las librerías como 8BP que proporcionan comandos para extender el BASIC se les llama librerías RSX</a:t>
            </a:r>
          </a:p>
        </p:txBody>
      </p:sp>
      <p:pic>
        <p:nvPicPr>
          <p:cNvPr id="9220" name="Picture 4" descr="https://4.bp.blogspot.com/--B4HwfPAu9E/Vs4oo5WVhNI/AAAAAAAABDM/5GIK9hpZVJs/s320/libr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526" y="838725"/>
            <a:ext cx="2095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5068369"/>
            <a:ext cx="63001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s-ES" sz="2000" i="1" dirty="0">
                <a:latin typeface="Segoe Print" panose="02000600000000000000" pitchFamily="2" charset="0"/>
              </a:rPr>
              <a:t>¿Puedo usar 8BP desde </a:t>
            </a:r>
            <a:r>
              <a:rPr lang="es-ES" altLang="es-ES" sz="2000" i="1" dirty="0" err="1">
                <a:latin typeface="Segoe Print" panose="02000600000000000000" pitchFamily="2" charset="0"/>
              </a:rPr>
              <a:t>Locomotive</a:t>
            </a:r>
            <a:r>
              <a:rPr lang="es-ES" altLang="es-ES" sz="2000" i="1" dirty="0">
                <a:latin typeface="Segoe Print" panose="02000600000000000000" pitchFamily="2" charset="0"/>
              </a:rPr>
              <a:t> BASIC? si</a:t>
            </a:r>
          </a:p>
          <a:p>
            <a:r>
              <a:rPr lang="es-ES" altLang="es-ES" sz="2000" i="1" dirty="0">
                <a:latin typeface="Segoe Print" panose="02000600000000000000" pitchFamily="2" charset="0"/>
              </a:rPr>
              <a:t>¿Puedo usar 8BP desde lenguaje C ? Si</a:t>
            </a:r>
          </a:p>
          <a:p>
            <a:r>
              <a:rPr lang="es-ES" altLang="es-ES" sz="2000" i="1" dirty="0">
                <a:latin typeface="Segoe Print" panose="02000600000000000000" pitchFamily="2" charset="0"/>
              </a:rPr>
              <a:t>¿Puedo usar 8BP desde ensamblador? Si</a:t>
            </a:r>
          </a:p>
          <a:p>
            <a:r>
              <a:rPr lang="es-ES" altLang="es-ES" sz="2000" i="1" dirty="0">
                <a:latin typeface="Segoe Print" panose="02000600000000000000" pitchFamily="2" charset="0"/>
              </a:rPr>
              <a:t>¿Puedo usar 8BP desde CPC Basic </a:t>
            </a:r>
            <a:r>
              <a:rPr lang="es-ES" altLang="es-ES" sz="2000" i="1" dirty="0" err="1">
                <a:latin typeface="Segoe Print" panose="02000600000000000000" pitchFamily="2" charset="0"/>
              </a:rPr>
              <a:t>Compiler</a:t>
            </a:r>
            <a:r>
              <a:rPr lang="es-ES" altLang="es-ES" sz="2000" i="1" dirty="0">
                <a:latin typeface="Segoe Print" panose="02000600000000000000" pitchFamily="2" charset="0"/>
              </a:rPr>
              <a:t>? si</a:t>
            </a:r>
            <a:endParaRPr lang="es-ES" sz="2000" dirty="0">
              <a:latin typeface="Segoe Print" panose="02000600000000000000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237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33" y="1263514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3533" y="301389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528" y="1842201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3528" y="2420888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6" y="361712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5|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3526" y="422035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6|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0273" y="479952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7|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música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3076" y="540275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8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0" y="552346"/>
            <a:ext cx="552450" cy="51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82" y="128609"/>
            <a:ext cx="695325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35" y="480741"/>
            <a:ext cx="710501" cy="765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44" y="678104"/>
            <a:ext cx="464804" cy="5810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26" y="767020"/>
            <a:ext cx="679263" cy="4981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55" y="186717"/>
            <a:ext cx="881606" cy="4913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651" y="461032"/>
            <a:ext cx="4355332" cy="5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81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5536" y="332656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7|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música (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on-game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924118"/>
            <a:ext cx="6120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ea typeface="Times New Roman" panose="02020603050405020304" pitchFamily="18" charset="0"/>
              </a:rPr>
              <a:t>|MUSIC,&lt;</a:t>
            </a:r>
            <a:r>
              <a:rPr lang="es-ES" dirty="0" err="1">
                <a:ea typeface="Times New Roman" panose="02020603050405020304" pitchFamily="18" charset="0"/>
              </a:rPr>
              <a:t>numero_melodía</a:t>
            </a:r>
            <a:r>
              <a:rPr lang="es-ES" dirty="0">
                <a:ea typeface="Times New Roman" panose="02020603050405020304" pitchFamily="18" charset="0"/>
              </a:rPr>
              <a:t>&gt;,&lt;velocidad&gt;</a:t>
            </a:r>
          </a:p>
          <a:p>
            <a:pPr algn="just">
              <a:spcAft>
                <a:spcPts val="0"/>
              </a:spcAft>
            </a:pPr>
            <a:r>
              <a:rPr lang="es-ES" dirty="0">
                <a:ea typeface="Times New Roman" panose="02020603050405020304" pitchFamily="18" charset="0"/>
              </a:rPr>
              <a:t>|MUSICOFF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49" y="1789462"/>
            <a:ext cx="4773375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88024" y="1995512"/>
            <a:ext cx="4355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Esta herramienta es un secuenciador de música para el chip de sonido AY3-8912. Las músicas que genera se pueden exportar y dan como resultado dos archivos</a:t>
            </a:r>
          </a:p>
          <a:p>
            <a:pPr algn="just">
              <a:spcAft>
                <a:spcPts val="0"/>
              </a:spcAft>
            </a:pPr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Un archivo de instrumentos “.mus.asm” (debe ser el mismo para todas las músicas)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Un archivo de notas musicales “.mus” (uno por cada música)</a:t>
            </a:r>
          </a:p>
          <a:p>
            <a:pPr algn="just">
              <a:spcAft>
                <a:spcPts val="0"/>
              </a:spcAft>
            </a:pPr>
            <a:r>
              <a:rPr lang="es-ES" sz="1800" dirty="0">
                <a:latin typeface="Segoe Print" panose="02000600000000000000" pitchFamily="2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9" name="Picture 6" descr="https://1.bp.blogspot.com/-w8l-KU9A5NM/Vt9UHTNM15I/AAAAAAAABF8/Hiig5ugcTlA/s1600/wyztrack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49" y="1412776"/>
            <a:ext cx="3432667" cy="5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04048" y="5222428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Segoe Print" panose="02000600000000000000" pitchFamily="2" charset="0"/>
              </a:rPr>
              <a:t>Gracias a Augusto Ruiz!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332656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7|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música (</a:t>
            </a:r>
            <a:r>
              <a:rPr lang="es-E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on-game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3" name="version v26 de 8BP compatible con WYZtracker 2.0.1.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980728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6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237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33" y="1263514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3533" y="301389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528" y="1842201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3528" y="2420888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6" y="361712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5|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3526" y="422035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6| </a:t>
            </a:r>
            <a:r>
              <a:rPr lang="es-ES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0273" y="479952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7|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música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3076" y="540275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8|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0" y="552346"/>
            <a:ext cx="552450" cy="51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82" y="128609"/>
            <a:ext cx="695325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35" y="480741"/>
            <a:ext cx="710501" cy="765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44" y="678104"/>
            <a:ext cx="464804" cy="5810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26" y="767020"/>
            <a:ext cx="679263" cy="4981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55" y="186717"/>
            <a:ext cx="881606" cy="4913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651" y="461032"/>
            <a:ext cx="4355332" cy="5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89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28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8|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2276872"/>
            <a:ext cx="8640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10 MEMORY 25999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20 DEFINT a-z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30 a!= </a:t>
            </a: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TIME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40 FOR i=1 TO 1000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50  &lt;</a:t>
            </a:r>
            <a:r>
              <a:rPr lang="es-ES" sz="18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aqui</a:t>
            </a: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 pones un comando, por ejemplo PRINT “A”&gt;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60 NEXT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70 b!=TIME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80 PRINT (b!-a!)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900 c!=1000/((b!-a!)*1/300)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100 PRINT c, "fps"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110 d!=c!/60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120 PRINT "puedes ejecutar ",d!, "comandos por barrido (1/50 </a:t>
            </a:r>
            <a:r>
              <a:rPr lang="es-ES" sz="18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seg</a:t>
            </a: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)"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125 rem si dejas la </a:t>
            </a:r>
            <a:r>
              <a:rPr lang="es-ES" sz="18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linea</a:t>
            </a: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 50 </a:t>
            </a:r>
            <a:r>
              <a:rPr lang="es-ES" sz="18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vacia</a:t>
            </a: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 , tardara 0.47 milisegundos</a:t>
            </a:r>
            <a:endParaRPr lang="es-ES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sz="1800" dirty="0">
                <a:latin typeface="Consolas" panose="020B0609020204030204" pitchFamily="49" charset="0"/>
                <a:ea typeface="Times New Roman" panose="02020603050405020304" pitchFamily="18" charset="0"/>
              </a:rPr>
              <a:t>130 PRINT "el comando tarda ";((b!-a!)/300-0.47);"milisegundos"    </a:t>
            </a:r>
            <a:endParaRPr lang="es-ES" sz="2000" dirty="0">
              <a:ea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088" y="980728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Print" panose="02000600000000000000" pitchFamily="2" charset="0"/>
              </a:rPr>
              <a:t>Mide el tiempo que consume cada instrucción de tu programa y ante todo trata de ahorrar instrucciones en cada ciclo de juego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28" y="188640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8| </a:t>
            </a:r>
            <a:r>
              <a:rPr lang="es-E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263" y="762324"/>
            <a:ext cx="892899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Print" panose="02000600000000000000" pitchFamily="2" charset="0"/>
              </a:rPr>
              <a:t>Usa DEFINT A-Z ( y asigna en </a:t>
            </a:r>
            <a:r>
              <a:rPr lang="es-ES" sz="2000" dirty="0" err="1">
                <a:latin typeface="Segoe Print" panose="02000600000000000000" pitchFamily="2" charset="0"/>
              </a:rPr>
              <a:t>hexa</a:t>
            </a:r>
            <a:r>
              <a:rPr lang="es-ES" sz="2000" dirty="0">
                <a:latin typeface="Segoe Print" panose="02000600000000000000" pitchFamily="2" charset="0"/>
              </a:rPr>
              <a:t> si valor&gt;32000)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Print" panose="02000600000000000000" pitchFamily="2" charset="0"/>
              </a:rPr>
              <a:t>No uses PRINT en cada ciclo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Print" panose="02000600000000000000" pitchFamily="2" charset="0"/>
              </a:rPr>
              <a:t>Usa mucho GOTO, es mas rápido incluso que REM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Print" panose="02000600000000000000" pitchFamily="2" charset="0"/>
              </a:rPr>
              <a:t>Evita el paso de parámetros (8BP lo permite)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Print" panose="02000600000000000000" pitchFamily="2" charset="0"/>
              </a:rPr>
              <a:t>IF a&gt;b and c&gt;d </a:t>
            </a:r>
            <a:r>
              <a:rPr lang="es-ES" sz="2000" dirty="0" err="1">
                <a:latin typeface="Segoe Print" panose="02000600000000000000" pitchFamily="2" charset="0"/>
              </a:rPr>
              <a:t>then</a:t>
            </a:r>
            <a:r>
              <a:rPr lang="es-ES" sz="2000" dirty="0">
                <a:latin typeface="Segoe Print" panose="02000600000000000000" pitchFamily="2" charset="0"/>
              </a:rPr>
              <a:t> </a:t>
            </a:r>
            <a:r>
              <a:rPr lang="es-ES" sz="2000" dirty="0">
                <a:latin typeface="Segoe Print" panose="02000600000000000000" pitchFamily="2" charset="0"/>
                <a:sym typeface="Wingdings" panose="05000000000000000000" pitchFamily="2" charset="2"/>
              </a:rPr>
              <a:t> IF a&gt;b </a:t>
            </a:r>
            <a:r>
              <a:rPr lang="es-ES" sz="2000" dirty="0" err="1">
                <a:latin typeface="Segoe Print" panose="02000600000000000000" pitchFamily="2" charset="0"/>
                <a:sym typeface="Wingdings" panose="05000000000000000000" pitchFamily="2" charset="2"/>
              </a:rPr>
              <a:t>then</a:t>
            </a:r>
            <a:r>
              <a:rPr lang="es-ES" sz="2000" dirty="0">
                <a:latin typeface="Segoe Print" panose="02000600000000000000" pitchFamily="2" charset="0"/>
                <a:sym typeface="Wingdings" panose="05000000000000000000" pitchFamily="2" charset="2"/>
              </a:rPr>
              <a:t> </a:t>
            </a:r>
            <a:r>
              <a:rPr lang="es-ES" sz="2000" dirty="0" err="1">
                <a:latin typeface="Segoe Print" panose="02000600000000000000" pitchFamily="2" charset="0"/>
                <a:sym typeface="Wingdings" panose="05000000000000000000" pitchFamily="2" charset="2"/>
              </a:rPr>
              <a:t>if</a:t>
            </a:r>
            <a:r>
              <a:rPr lang="es-ES" sz="2000" dirty="0">
                <a:latin typeface="Segoe Print" panose="02000600000000000000" pitchFamily="2" charset="0"/>
                <a:sym typeface="Wingdings" panose="05000000000000000000" pitchFamily="2" charset="2"/>
              </a:rPr>
              <a:t> c&gt;d </a:t>
            </a:r>
            <a:r>
              <a:rPr lang="es-ES" sz="2000" dirty="0" err="1">
                <a:latin typeface="Segoe Print" panose="02000600000000000000" pitchFamily="2" charset="0"/>
                <a:sym typeface="Wingdings" panose="05000000000000000000" pitchFamily="2" charset="2"/>
              </a:rPr>
              <a:t>then</a:t>
            </a:r>
            <a:r>
              <a:rPr lang="es-ES" sz="2000" dirty="0">
                <a:latin typeface="Segoe Print" panose="020006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Print" panose="02000600000000000000" pitchFamily="2" charset="0"/>
                <a:sym typeface="Wingdings" panose="05000000000000000000" pitchFamily="2" charset="2"/>
              </a:rPr>
              <a:t>Usa POKE cuando puedas hacerlo en lugar de SETUPSP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Print" panose="02000600000000000000" pitchFamily="2" charset="0"/>
                <a:sym typeface="Wingdings" panose="05000000000000000000" pitchFamily="2" charset="2"/>
              </a:rPr>
              <a:t>Si necesitas comprobar algo no lo hagas en todos los ciclos de juego. Usa lógica modular (MOD) y operaciones lógicas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Segoe Print" panose="02000600000000000000" pitchFamily="2" charset="0"/>
                <a:sym typeface="Wingdings" panose="05000000000000000000" pitchFamily="2" charset="2"/>
              </a:rPr>
              <a:t>Aprovecha bien la memoria, reutiliza </a:t>
            </a:r>
            <a:r>
              <a:rPr lang="es-ES" sz="2000" dirty="0" err="1">
                <a:latin typeface="Segoe Print" panose="02000600000000000000" pitchFamily="2" charset="0"/>
                <a:sym typeface="Wingdings" panose="05000000000000000000" pitchFamily="2" charset="2"/>
              </a:rPr>
              <a:t>lineas</a:t>
            </a:r>
            <a:endParaRPr lang="es-ES" sz="2000" dirty="0">
              <a:latin typeface="Segoe Print" panose="020006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0" y="3686201"/>
            <a:ext cx="7868023" cy="1326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84" y="5013853"/>
            <a:ext cx="7603242" cy="8634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5355" y="6017662"/>
            <a:ext cx="5674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  <a:latin typeface="Segoe Print" panose="02000600000000000000" pitchFamily="2" charset="0"/>
              </a:rPr>
              <a:t>Y usa lógicas masivas!!!!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/>
          <p:cNvSpPr/>
          <p:nvPr/>
        </p:nvSpPr>
        <p:spPr>
          <a:xfrm>
            <a:off x="5985236" y="747476"/>
            <a:ext cx="3051259" cy="14760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: Rounded Corners 23"/>
          <p:cNvSpPr/>
          <p:nvPr/>
        </p:nvSpPr>
        <p:spPr>
          <a:xfrm>
            <a:off x="6966534" y="2374909"/>
            <a:ext cx="2069962" cy="14760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: Rounded Corners 22"/>
          <p:cNvSpPr/>
          <p:nvPr/>
        </p:nvSpPr>
        <p:spPr>
          <a:xfrm>
            <a:off x="3516111" y="759574"/>
            <a:ext cx="2352034" cy="14760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angle: Rounded Corners 21"/>
          <p:cNvSpPr/>
          <p:nvPr/>
        </p:nvSpPr>
        <p:spPr>
          <a:xfrm>
            <a:off x="3507870" y="2374909"/>
            <a:ext cx="3389489" cy="1476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: Rounded Corners 20"/>
          <p:cNvSpPr/>
          <p:nvPr/>
        </p:nvSpPr>
        <p:spPr>
          <a:xfrm>
            <a:off x="121095" y="2346238"/>
            <a:ext cx="3248380" cy="14760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: Rounded Corners 19"/>
          <p:cNvSpPr/>
          <p:nvPr/>
        </p:nvSpPr>
        <p:spPr>
          <a:xfrm>
            <a:off x="119735" y="771739"/>
            <a:ext cx="3248380" cy="14760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8" y="6266161"/>
            <a:ext cx="13716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1029"/>
          <p:cNvSpPr txBox="1">
            <a:spLocks noChangeArrowheads="1"/>
          </p:cNvSpPr>
          <p:nvPr/>
        </p:nvSpPr>
        <p:spPr bwMode="auto">
          <a:xfrm>
            <a:off x="143725" y="4097699"/>
            <a:ext cx="860372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2000" i="1" dirty="0">
                <a:latin typeface="Segoe Print" panose="02000600000000000000" pitchFamily="2" charset="0"/>
              </a:rPr>
              <a:t>Todos los juegos mostrados están programados en </a:t>
            </a:r>
            <a:r>
              <a:rPr lang="es-ES" altLang="es-ES" sz="2000" i="1" dirty="0" err="1">
                <a:latin typeface="Segoe Print" panose="02000600000000000000" pitchFamily="2" charset="0"/>
              </a:rPr>
              <a:t>Locomotive</a:t>
            </a:r>
            <a:r>
              <a:rPr lang="es-ES" altLang="es-ES" sz="2000" i="1" dirty="0">
                <a:latin typeface="Segoe Print" panose="02000600000000000000" pitchFamily="2" charset="0"/>
              </a:rPr>
              <a:t> BASIC Y ejecutados sin necesidad de compilar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" altLang="es-ES" sz="2000" i="1" dirty="0">
              <a:latin typeface="Segoe Print" panose="02000600000000000000" pitchFamily="2" charset="0"/>
            </a:endParaRPr>
          </a:p>
        </p:txBody>
      </p:sp>
      <p:sp>
        <p:nvSpPr>
          <p:cNvPr id="4" name="Text Box 1030"/>
          <p:cNvSpPr txBox="1">
            <a:spLocks noChangeArrowheads="1"/>
          </p:cNvSpPr>
          <p:nvPr/>
        </p:nvSpPr>
        <p:spPr bwMode="auto">
          <a:xfrm>
            <a:off x="143725" y="2323383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1400" i="1">
                <a:cs typeface="Times New Roman" panose="02020603050405020304" pitchFamily="18" charset="0"/>
              </a:rPr>
              <a:t>Mutante Montoya</a:t>
            </a:r>
          </a:p>
        </p:txBody>
      </p:sp>
      <p:sp>
        <p:nvSpPr>
          <p:cNvPr id="5" name="Text Box 1032"/>
          <p:cNvSpPr txBox="1">
            <a:spLocks noChangeArrowheads="1"/>
          </p:cNvSpPr>
          <p:nvPr/>
        </p:nvSpPr>
        <p:spPr bwMode="auto">
          <a:xfrm>
            <a:off x="119735" y="884888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1400" i="1">
                <a:cs typeface="Times New Roman" panose="02020603050405020304" pitchFamily="18" charset="0"/>
              </a:rPr>
              <a:t>Nibiru</a:t>
            </a:r>
          </a:p>
        </p:txBody>
      </p:sp>
      <p:sp>
        <p:nvSpPr>
          <p:cNvPr id="6" name="Text Box 1033"/>
          <p:cNvSpPr txBox="1">
            <a:spLocks noChangeArrowheads="1"/>
          </p:cNvSpPr>
          <p:nvPr/>
        </p:nvSpPr>
        <p:spPr bwMode="auto">
          <a:xfrm>
            <a:off x="4019244" y="916322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1400" i="1" dirty="0">
                <a:cs typeface="Times New Roman" panose="02020603050405020304" pitchFamily="18" charset="0"/>
              </a:rPr>
              <a:t>Mini </a:t>
            </a:r>
            <a:r>
              <a:rPr lang="es-ES" altLang="es-ES" sz="1400" i="1" dirty="0" err="1">
                <a:cs typeface="Times New Roman" panose="02020603050405020304" pitchFamily="18" charset="0"/>
              </a:rPr>
              <a:t>invaders</a:t>
            </a:r>
            <a:endParaRPr lang="es-ES" altLang="es-ES" sz="1400" i="1" dirty="0">
              <a:cs typeface="Times New Roman" panose="02020603050405020304" pitchFamily="18" charset="0"/>
            </a:endParaRPr>
          </a:p>
        </p:txBody>
      </p:sp>
      <p:sp>
        <p:nvSpPr>
          <p:cNvPr id="7" name="Text Box 1034"/>
          <p:cNvSpPr txBox="1">
            <a:spLocks noChangeArrowheads="1"/>
          </p:cNvSpPr>
          <p:nvPr/>
        </p:nvSpPr>
        <p:spPr bwMode="auto">
          <a:xfrm>
            <a:off x="7292131" y="2443713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1400" i="1" dirty="0">
                <a:cs typeface="Times New Roman" panose="02020603050405020304" pitchFamily="18" charset="0"/>
              </a:rPr>
              <a:t>Mini </a:t>
            </a:r>
            <a:r>
              <a:rPr lang="es-ES" altLang="es-ES" sz="1400" i="1" dirty="0" err="1">
                <a:cs typeface="Times New Roman" panose="02020603050405020304" pitchFamily="18" charset="0"/>
              </a:rPr>
              <a:t>pong</a:t>
            </a:r>
            <a:endParaRPr lang="es-ES" altLang="es-ES" sz="1400" i="1" dirty="0">
              <a:cs typeface="Times New Roman" panose="02020603050405020304" pitchFamily="18" charset="0"/>
            </a:endParaRPr>
          </a:p>
        </p:txBody>
      </p:sp>
      <p:sp>
        <p:nvSpPr>
          <p:cNvPr id="8" name="Text Box 1035"/>
          <p:cNvSpPr txBox="1">
            <a:spLocks noChangeArrowheads="1"/>
          </p:cNvSpPr>
          <p:nvPr/>
        </p:nvSpPr>
        <p:spPr bwMode="auto">
          <a:xfrm>
            <a:off x="3668035" y="2381760"/>
            <a:ext cx="236522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1400" i="1" dirty="0" err="1">
                <a:cs typeface="Times New Roman" panose="02020603050405020304" pitchFamily="18" charset="0"/>
              </a:rPr>
              <a:t>Fresh</a:t>
            </a:r>
            <a:r>
              <a:rPr lang="es-ES" altLang="es-ES" sz="1400" i="1" dirty="0">
                <a:cs typeface="Times New Roman" panose="02020603050405020304" pitchFamily="18" charset="0"/>
              </a:rPr>
              <a:t> </a:t>
            </a:r>
            <a:r>
              <a:rPr lang="es-ES" altLang="es-ES" sz="1400" i="1" dirty="0" err="1">
                <a:cs typeface="Times New Roman" panose="02020603050405020304" pitchFamily="18" charset="0"/>
              </a:rPr>
              <a:t>Fruits</a:t>
            </a:r>
            <a:r>
              <a:rPr lang="es-ES" altLang="es-ES" sz="1400" i="1" dirty="0">
                <a:cs typeface="Times New Roman" panose="02020603050405020304" pitchFamily="18" charset="0"/>
              </a:rPr>
              <a:t> &amp; vegetables</a:t>
            </a:r>
          </a:p>
        </p:txBody>
      </p:sp>
      <p:pic>
        <p:nvPicPr>
          <p:cNvPr id="9" name="Picture 1036" descr="C:\juegos\amstrad\MISPROGRAMAS\8 bits de poder\web\invaders\invad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147" y="1221122"/>
            <a:ext cx="1326219" cy="92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37" descr="C:\juegos\amstrad\MISPROGRAMAS\8 bits de poder\web\pong\po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31" y="2729123"/>
            <a:ext cx="1377950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38" descr="C:\juegos\amstrad\MISPROGRAMAS\8 bits de poder\web\nibiru\nibiru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10" y="1157938"/>
            <a:ext cx="1470403" cy="92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39" descr="C:\juegos\amstrad\MISPROGRAMAS\8 bits de poder\web\nibiru\nibiru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1" y="1145534"/>
            <a:ext cx="139382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40" descr="C:\juegos\amstrad\MISPROGRAMAS\8 bits de poder\web\annunaki\annunaki0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76" y="1160448"/>
            <a:ext cx="134302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4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57" y="2592973"/>
            <a:ext cx="1376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04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790" y="2592973"/>
            <a:ext cx="1368590" cy="87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6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86" y="2697550"/>
            <a:ext cx="1435100" cy="91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93" y="2711013"/>
            <a:ext cx="14128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 Box 1031"/>
          <p:cNvSpPr txBox="1">
            <a:spLocks noChangeArrowheads="1"/>
          </p:cNvSpPr>
          <p:nvPr/>
        </p:nvSpPr>
        <p:spPr bwMode="auto">
          <a:xfrm>
            <a:off x="6446965" y="840734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S" sz="1400" i="1" dirty="0" err="1">
                <a:cs typeface="Times New Roman" panose="02020603050405020304" pitchFamily="18" charset="0"/>
              </a:rPr>
              <a:t>Anunnaki</a:t>
            </a:r>
            <a:endParaRPr lang="es-ES" altLang="es-ES" sz="1400" i="1" dirty="0"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278" y="72673"/>
            <a:ext cx="896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  <a:latin typeface="Segoe Print" panose="02000600000000000000" pitchFamily="2" charset="0"/>
              </a:rPr>
              <a:t>Empieza la aventura de programar!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31470" y="5346832"/>
            <a:ext cx="6638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6"/>
                </a:solidFill>
                <a:latin typeface="Segoe Print" panose="02000600000000000000" pitchFamily="2" charset="0"/>
                <a:cs typeface="Calibri" panose="020F0502020204030204" pitchFamily="34" charset="0"/>
              </a:rPr>
              <a:t>8bitsdepoder.blogspot.com</a:t>
            </a:r>
          </a:p>
          <a:p>
            <a:r>
              <a:rPr lang="es-ES" sz="2800" dirty="0">
                <a:solidFill>
                  <a:schemeClr val="accent6"/>
                </a:solidFill>
                <a:latin typeface="Segoe Print" panose="02000600000000000000" pitchFamily="2" charset="0"/>
                <a:cs typeface="Calibri" panose="020F0502020204030204" pitchFamily="34" charset="0"/>
              </a:rPr>
              <a:t>http://github.com/jjaranda13/8bp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2717" y="4833288"/>
            <a:ext cx="4434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Segoe Print" panose="02000600000000000000" pitchFamily="2" charset="0"/>
                <a:cs typeface="Calibri" panose="020F0502020204030204" pitchFamily="34" charset="0"/>
              </a:rPr>
              <a:t>Jose Javier Garcia Aranda </a:t>
            </a:r>
          </a:p>
        </p:txBody>
      </p:sp>
      <p:pic>
        <p:nvPicPr>
          <p:cNvPr id="28" name="Picture 9" descr="C:\juegos\amstrad\MISPROGRAMAS\8 bits de poder\web\annunaki\annunaki09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682" y="1158648"/>
            <a:ext cx="1350164" cy="8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96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juegos\amstrad\MISPROGRAMAS\8 bits de poder\folleto004\Diapositiv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834" y="3316397"/>
            <a:ext cx="4352925" cy="3387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528" y="169862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sz="2400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820237"/>
            <a:ext cx="3312368" cy="249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052736"/>
            <a:ext cx="3429000" cy="3348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 descr="Resultado de imagen de amstrad publicid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77" y="4434177"/>
            <a:ext cx="3702323" cy="242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3144"/>
            <a:ext cx="6090380" cy="6681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333060" y="3129434"/>
            <a:ext cx="6478164" cy="5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323528" y="750813"/>
            <a:ext cx="24048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altLang="es-ES" b="1" dirty="0">
                <a:latin typeface="Segoe Print" panose="02000600000000000000" pitchFamily="2" charset="0"/>
              </a:rPr>
              <a:t>Herramientas: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28" y="169862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sz="2400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sz="2400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7172" name="Picture 4" descr="https://4.bp.blogspot.com/-zfv-GmzYbYI/Vt9SkC_WZpI/AAAAAAAABFs/ggPSnDno9B4/s320/winape-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6263"/>
            <a:ext cx="3048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1.bp.blogspot.com/-w8l-KU9A5NM/Vt9UHTNM15I/AAAAAAAABF8/Hiig5ugcTlA/s1600/wyztrack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8" y="2949584"/>
            <a:ext cx="186690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1.bp.blogspot.com/-QyZJcRHWTLQ/Vt9ZVgLg5OI/AAAAAAAABGQ/P6xa5N53zGU/s1600/cpcdis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8" y="4097811"/>
            <a:ext cx="28003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3.bp.blogspot.com/-Vh_Qswv-fjs/WCDg21syWzI/AAAAAAAABcc/ouyMNF9fBWgVK77RLDcdJ5rt4lRm-oXmACLcB/s1600/convImgCP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6" y="5624294"/>
            <a:ext cx="663060" cy="6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4.bp.blogspot.com/-krbM1D-T2ak/Vt9UDbKq0JI/AAAAAAAABF4/YClQWSPt3j8/s1600/wyztrack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171" y="2837604"/>
            <a:ext cx="1142114" cy="75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edit02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86759" y="840475"/>
            <a:ext cx="1862336" cy="1232088"/>
          </a:xfrm>
          <a:prstGeom prst="rect">
            <a:avLst/>
          </a:prstGeom>
        </p:spPr>
      </p:pic>
      <p:pic>
        <p:nvPicPr>
          <p:cNvPr id="7182" name="Picture 14" descr="https://4.bp.blogspot.com/-NNIrhK5DmX4/V7yWtBgXyWI/AAAAAAAABSY/xhdplIfjWvEIbLO48HljE4jFk8RKdTsUwCLcB/s320/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14" y="2377083"/>
            <a:ext cx="3048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158" y="4176748"/>
            <a:ext cx="2808312" cy="511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7387" y="5624294"/>
            <a:ext cx="248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latin typeface="Segoe Print" panose="02000600000000000000" pitchFamily="2" charset="0"/>
              </a:defRPr>
            </a:lvl1pPr>
          </a:lstStyle>
          <a:p>
            <a:r>
              <a:rPr lang="es-ES" dirty="0" err="1"/>
              <a:t>Convimg</a:t>
            </a:r>
            <a:r>
              <a:rPr lang="es-ES" dirty="0"/>
              <a:t>: editor de pantallas de carga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1192" y="906431"/>
            <a:ext cx="231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latin typeface="Segoe Print" panose="02000600000000000000" pitchFamily="2" charset="0"/>
              </a:defRPr>
            </a:lvl1pPr>
          </a:lstStyle>
          <a:p>
            <a:r>
              <a:rPr lang="es-ES" dirty="0"/>
              <a:t>SPEDIT: editor de </a:t>
            </a:r>
            <a:r>
              <a:rPr lang="es-ES" dirty="0" err="1"/>
              <a:t>sprites</a:t>
            </a:r>
            <a:r>
              <a:rPr lang="es-ES" dirty="0"/>
              <a:t> (viene con 8BP)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6759" y="2920379"/>
            <a:ext cx="231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latin typeface="Segoe Print" panose="02000600000000000000" pitchFamily="2" charset="0"/>
              </a:defRPr>
            </a:lvl1pPr>
          </a:lstStyle>
          <a:p>
            <a:r>
              <a:rPr lang="es-ES" dirty="0"/>
              <a:t>RGAS: otro editor de </a:t>
            </a:r>
            <a:r>
              <a:rPr lang="es-ES" dirty="0" err="1"/>
              <a:t>sprites</a:t>
            </a:r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4701960" y="4657328"/>
            <a:ext cx="426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latin typeface="Segoe Print" panose="02000600000000000000" pitchFamily="2" charset="0"/>
              </a:defRPr>
            </a:lvl1pPr>
          </a:lstStyle>
          <a:p>
            <a:r>
              <a:rPr lang="es-ES" dirty="0"/>
              <a:t>CPC </a:t>
            </a:r>
            <a:r>
              <a:rPr lang="es-ES" dirty="0" err="1"/>
              <a:t>basic</a:t>
            </a:r>
            <a:r>
              <a:rPr lang="es-ES" dirty="0"/>
              <a:t>: un compilador de </a:t>
            </a:r>
            <a:r>
              <a:rPr lang="es-ES" dirty="0" err="1"/>
              <a:t>locomotive</a:t>
            </a:r>
            <a:r>
              <a:rPr lang="es-ES" dirty="0"/>
              <a:t> </a:t>
            </a:r>
            <a:r>
              <a:rPr lang="es-ES" dirty="0" err="1"/>
              <a:t>basic</a:t>
            </a:r>
            <a:r>
              <a:rPr lang="es-ES" dirty="0"/>
              <a:t> (no 100% compatible)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5388" y="4743660"/>
            <a:ext cx="349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latin typeface="Segoe Print" panose="02000600000000000000" pitchFamily="2" charset="0"/>
              </a:defRPr>
            </a:lvl1pPr>
          </a:lstStyle>
          <a:p>
            <a:r>
              <a:rPr lang="es-ES" dirty="0" err="1"/>
              <a:t>CPCDiskXP</a:t>
            </a:r>
            <a:r>
              <a:rPr lang="es-ES" dirty="0"/>
              <a:t>: editor de discos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0769" y="3278561"/>
            <a:ext cx="262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latin typeface="Segoe Print" panose="02000600000000000000" pitchFamily="2" charset="0"/>
              </a:defRPr>
            </a:lvl1pPr>
          </a:lstStyle>
          <a:p>
            <a:r>
              <a:rPr lang="es-ES" dirty="0"/>
              <a:t>Secuenciador de música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512" y="2085626"/>
            <a:ext cx="406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latin typeface="Segoe Print" panose="02000600000000000000" pitchFamily="2" charset="0"/>
              </a:rPr>
              <a:t>Emulador/editor/ensamblador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237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3533" y="1263514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1| </a:t>
            </a:r>
            <a:r>
              <a:rPr lang="es-E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Introducción a 8BP</a:t>
            </a:r>
            <a:endParaRPr lang="en-US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3533" y="301389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4|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sprites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528" y="1842201"/>
            <a:ext cx="8526463" cy="498476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/>
        </p:spPr>
        <p:txBody>
          <a:bodyPr lIns="228600" rIns="228600" anchor="ctr"/>
          <a:lstStyle/>
          <a:p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2|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lógicas</a:t>
            </a:r>
            <a:r>
              <a:rPr lang="en-US" b="1" dirty="0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Segoe Print" panose="02000600000000000000" pitchFamily="2" charset="0"/>
                <a:cs typeface="Arial" pitchFamily="34" charset="0"/>
              </a:rPr>
              <a:t>masivas</a:t>
            </a:r>
            <a:endParaRPr lang="en-US" b="1" dirty="0">
              <a:solidFill>
                <a:srgbClr val="FFFF0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3528" y="2420888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3| </a:t>
            </a:r>
            <a:r>
              <a:rPr lang="en-U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crear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un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proyecto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6" y="361712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5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layout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 (tile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map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)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3526" y="4220353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6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scroll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0273" y="479952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7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 err="1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musica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3076" y="5402750"/>
            <a:ext cx="8526463" cy="4984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8</a:t>
            </a:r>
            <a:r>
              <a:rPr lang="en-U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| </a:t>
            </a:r>
            <a:r>
              <a:rPr lang="es-ES" sz="2400" dirty="0">
                <a:solidFill>
                  <a:srgbClr val="404040"/>
                </a:solidFill>
                <a:latin typeface="Segoe Print" panose="02000600000000000000" pitchFamily="2" charset="0"/>
                <a:cs typeface="Arial" pitchFamily="34" charset="0"/>
              </a:rPr>
              <a:t>recomendaciones</a:t>
            </a:r>
            <a:endParaRPr lang="en-US" sz="2400" dirty="0">
              <a:solidFill>
                <a:srgbClr val="404040"/>
              </a:solidFill>
              <a:latin typeface="Segoe Print" panose="02000600000000000000" pitchFamily="2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0" y="552346"/>
            <a:ext cx="552450" cy="51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82" y="128609"/>
            <a:ext cx="695325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35" y="480741"/>
            <a:ext cx="710501" cy="765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44" y="678104"/>
            <a:ext cx="464804" cy="5810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726" y="767020"/>
            <a:ext cx="679263" cy="4981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55" y="186717"/>
            <a:ext cx="881606" cy="4913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651" y="461032"/>
            <a:ext cx="4355332" cy="5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045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7112</TotalTime>
  <Words>2037</Words>
  <Application>Microsoft Office PowerPoint</Application>
  <PresentationFormat>On-screen Show (4:3)</PresentationFormat>
  <Paragraphs>313</Paragraphs>
  <Slides>46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Bookman Old Style</vt:lpstr>
      <vt:lpstr>Calibri</vt:lpstr>
      <vt:lpstr>Consolas</vt:lpstr>
      <vt:lpstr>Freestyle Script</vt:lpstr>
      <vt:lpstr>Segoe Print</vt:lpstr>
      <vt:lpstr>Symbol</vt:lpstr>
      <vt:lpstr>Times New Roman</vt:lpstr>
      <vt:lpstr>Wingdings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joseja</dc:creator>
  <cp:lastModifiedBy>Garcia Aranda, Jose Javier (Nokia - ES/Madrid)</cp:lastModifiedBy>
  <cp:revision>58</cp:revision>
  <dcterms:created xsi:type="dcterms:W3CDTF">2017-04-26T18:52:37Z</dcterms:created>
  <dcterms:modified xsi:type="dcterms:W3CDTF">2017-05-03T06:47:05Z</dcterms:modified>
</cp:coreProperties>
</file>